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7"/>
  </p:notesMasterIdLst>
  <p:sldIdLst>
    <p:sldId id="256" r:id="rId2"/>
    <p:sldId id="283" r:id="rId3"/>
    <p:sldId id="257" r:id="rId4"/>
    <p:sldId id="258" r:id="rId5"/>
    <p:sldId id="259" r:id="rId6"/>
    <p:sldId id="260" r:id="rId7"/>
    <p:sldId id="284" r:id="rId8"/>
    <p:sldId id="261" r:id="rId9"/>
    <p:sldId id="262" r:id="rId10"/>
    <p:sldId id="285" r:id="rId11"/>
    <p:sldId id="275" r:id="rId12"/>
    <p:sldId id="292" r:id="rId13"/>
    <p:sldId id="294" r:id="rId14"/>
    <p:sldId id="295" r:id="rId15"/>
    <p:sldId id="286" r:id="rId16"/>
    <p:sldId id="266" r:id="rId17"/>
    <p:sldId id="265" r:id="rId18"/>
    <p:sldId id="288" r:id="rId19"/>
    <p:sldId id="267" r:id="rId20"/>
    <p:sldId id="287" r:id="rId21"/>
    <p:sldId id="270" r:id="rId22"/>
    <p:sldId id="296" r:id="rId23"/>
    <p:sldId id="269" r:id="rId24"/>
    <p:sldId id="272" r:id="rId25"/>
    <p:sldId id="297" r:id="rId26"/>
    <p:sldId id="289" r:id="rId27"/>
    <p:sldId id="271" r:id="rId28"/>
    <p:sldId id="303" r:id="rId29"/>
    <p:sldId id="304" r:id="rId30"/>
    <p:sldId id="305" r:id="rId31"/>
    <p:sldId id="298" r:id="rId32"/>
    <p:sldId id="273" r:id="rId33"/>
    <p:sldId id="302" r:id="rId34"/>
    <p:sldId id="308" r:id="rId35"/>
    <p:sldId id="276" r:id="rId36"/>
    <p:sldId id="309" r:id="rId37"/>
    <p:sldId id="290" r:id="rId38"/>
    <p:sldId id="277" r:id="rId39"/>
    <p:sldId id="278" r:id="rId40"/>
    <p:sldId id="306" r:id="rId41"/>
    <p:sldId id="310" r:id="rId42"/>
    <p:sldId id="280" r:id="rId43"/>
    <p:sldId id="291" r:id="rId44"/>
    <p:sldId id="281" r:id="rId45"/>
    <p:sldId id="282" r:id="rId46"/>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C1AA"/>
    <a:srgbClr val="FFD9BE"/>
    <a:srgbClr val="F9EE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0"/>
  </p:normalViewPr>
  <p:slideViewPr>
    <p:cSldViewPr snapToGrid="0" snapToObjects="1">
      <p:cViewPr varScale="1">
        <p:scale>
          <a:sx n="70" d="100"/>
          <a:sy n="70" d="100"/>
        </p:scale>
        <p:origin x="629"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7901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99B2A-6581-D536-8019-9DF20FA9D3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E06728-BE59-BA09-990E-8F656C3866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B7C76E-689F-9C0B-E0FE-E81A2C0581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3C4DC6-01A7-D0CB-F07D-68A9D4327A54}"/>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768555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DA991-C705-A3D1-3F61-8D1AFDEDD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39E906-6C3A-8444-46A7-CBC4E3E3F9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DF9B59-28F7-6EE2-B2B9-5F2B5D2596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18A76C-6AFB-53F2-90F9-CC39A385A0F8}"/>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912710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5772A-4A75-62E7-6981-4BC040DD0E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FE8374-A2CA-994E-92EE-CBF6E10A38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081450-EE24-7DF7-2762-8772E8B844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5A3DA0-2E7D-BD9E-FF21-84A1B7ECB436}"/>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069285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AD322-CD03-9A2F-CAA9-CC3484104A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BDB695-E2B7-89AD-26F3-C1CC282C92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1055C4-4CAF-C9C3-E078-05F7370D217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057912-464D-1EB2-ABF2-99301AAA0184}"/>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558737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157C8-8205-9F79-BB29-BCE8647F43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0533C1-79E5-A89C-6B3F-3680133463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D9C278-C476-6CA5-332B-280A894FA1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C22A52-8EC1-F2FE-B93D-082B8FEE0CFA}"/>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8019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1B052-4090-6797-CB9E-D4EAAD5D5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0E569F-4240-8C12-1349-44638A78B6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76DA8A-7163-320D-0C8D-DD8E01FDB8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BC113E-DF22-B8F4-EA0B-556FD99935B1}"/>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810159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EC661-7D48-437A-B794-474AFF674C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9F93F-4405-902B-B70B-70362A0E4F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802D8-0C6D-2BD5-4C75-0D5445AE68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55F3C7-5376-510B-6782-613925C9FADF}"/>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787889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32237-DB8C-C322-0C73-8B8236CC5D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8E0CEF-9C3C-6D67-8314-9CF0BF2B5C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1CA6E2-5FF8-09B9-B3F4-FA6392F563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2B0D2B-C19B-C0D1-A3EE-51D7518E22CA}"/>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433133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4EEF6-78E5-16D2-75A3-27FB2474B4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C13E2C-4A7D-46C9-75FC-C13D7AD12C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B92CC0-2473-D7E6-1225-B4E2B18FBF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5FD964-3D0F-3051-0CC4-C38CDF71D82F}"/>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422779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6C865-1A78-DD09-5206-4FB6FC0750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3A3C03-1427-070C-5AA3-9F6E59F5A9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C91A72-45CF-EAE6-8757-F4541E69F1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C62CC5-24D9-F572-A139-BCAF037FE916}"/>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5042251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96927-745E-44AB-89E7-29835B6394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0D81FF-5C9B-BDB1-5966-C06C775580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37CC02-175B-2C96-086C-233394AED1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9D5A16-E335-C476-85DE-4441433ED563}"/>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22821800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346F1-746F-26CD-2CC8-59E1B6B86D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A6DDE7-89CE-0E12-9A35-0F7A0B3DAF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0FB0F6-1475-44E1-924A-4DFF989F3B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986C1D-66DE-5D29-B6E3-2860BBF33A62}"/>
              </a:ext>
            </a:extLst>
          </p:cNvPr>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22879950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5F52-4DBC-D3EC-8E94-91FD372DEA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A6E5D3-DEE5-60EF-3DD6-306AB69C6F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627574-630D-CDC1-27A2-F6936941F2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C1C52DC-F162-15AD-44B8-1A17DF9E5AEE}"/>
              </a:ext>
            </a:extLst>
          </p:cNvPr>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2266069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417E8-78F2-F139-8174-247620A149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59F766-C22A-935E-961B-FC7639E57B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804FF4-956A-3AB8-9D79-D5750BB063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8E25B7-1B61-243D-178E-0309E8F12DF2}"/>
              </a:ext>
            </a:extLst>
          </p:cNvPr>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2443690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60207-E9CC-C0BD-9A18-E7669EFDBB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A67F8F-C631-D948-DB46-25FEFBDBAD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7F7B06-97CE-96AC-3EFA-58CE9D8BA6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965261-2BAF-A249-DF35-069B83588FA4}"/>
              </a:ext>
            </a:extLst>
          </p:cNvPr>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2148134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112CD-E9F1-85A8-FAEB-642BA25A18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287A01-13B7-0FEB-40BF-1B372B92B9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968BBC-E204-8EE2-F830-702952E826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EC3C22-D464-F07F-2DF9-BDF3C5FEDD31}"/>
              </a:ext>
            </a:extLst>
          </p:cNvPr>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2906074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B1F1A-7D84-2DBC-601A-749789AB80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91F165-B030-683F-0564-28F7C0545E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DF37B-6474-EF61-72DE-826E09A164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D39354-BBF6-9DEE-04CA-23A5556086CF}"/>
              </a:ext>
            </a:extLst>
          </p:cNvPr>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416635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951F3-8E5E-8025-3DD1-98F28E5FD2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8DDB66-D9EC-01ED-A41B-ACF96F842C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6B6969-45CB-C16B-792F-666A158EBD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0F4C1B-7958-643C-2AE6-954506337531}"/>
              </a:ext>
            </a:extLst>
          </p:cNvPr>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7123344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35487-9E87-DB11-257A-109EC193F4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D5CBD3-B990-DC07-D37C-F3EAF7E3B0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95BCCD-D700-F7D3-83ED-BAC050CDAA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153823-9E48-5E82-B687-7977CC3F078D}"/>
              </a:ext>
            </a:extLst>
          </p:cNvPr>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6436783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5D0BC-54C6-CE0B-797A-A29ABFBA9C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70172D-0FFC-F2B7-9191-7E72C1745C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CFFAE0-0DAE-4BAA-F87E-72645B24D2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FDCA97-EB6D-4C80-9545-7065C06A6C94}"/>
              </a:ext>
            </a:extLst>
          </p:cNvPr>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3949856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2A09A-B5A1-D4CC-A859-D705A0B69B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39EA1-5E46-32D2-61DD-01A039AC1D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FBB14A-E318-A070-FA29-AB9012CF36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6C2E78-1731-185A-21A9-E937CC89EF5E}"/>
              </a:ext>
            </a:extLst>
          </p:cNvPr>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23838212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90E59-B87E-3F97-49D9-BA1E6AB4B9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D8CD25-9DE2-E1DB-B3EF-37104B10AE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8FBC36-2819-A90A-4806-17C30CD632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E62882-DC18-7CBB-3422-E6C50F7D2E9D}"/>
              </a:ext>
            </a:extLst>
          </p:cNvPr>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22996852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9426-6B8C-BD27-2D4F-CD92EC1BB9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C23EDF-A9A7-18E9-CB70-1E29A15089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436894-D4C0-78A4-BB20-BD502524FB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F25E91-3433-E6C0-DDC0-8A8E52E68669}"/>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793794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g3fashion.com/blog/styling-tips/indian-fashion-trends-2024/?srsltid=AfmBOormaWMPvU9M6pR34XgYt00JVxcXQFvmDYddOIl6nAEnbIMkmlN9&amp;utm"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www.hatkay.com/blogs/hatkay/trending-indian-clothes-for-women-in-2024-what-s-hot-this-year?srsltid=AfmBOoqm8J34A2mNotCDnCZgNiPFb09LLFucfyy2KllL0FQdRe0dGhY8&amp;utm_source=chatgpt.com"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hyperlink" Target="https://www.myntra.com/studio/feed?utm_source=chatgpt.com"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hyperlink" Target="https://www.instagram.com/myntrafashionsuperstar/?hl=en&amp;utm_source=chatgpt.com" TargetMode="External"/><Relationship Id="rId4" Type="http://schemas.openxmlformats.org/officeDocument/2006/relationships/image" Target="../media/image28.png"/><Relationship Id="rId9" Type="http://schemas.openxmlformats.org/officeDocument/2006/relationships/hyperlink" Target="https://www.indiatoday.in/technology/news/story/meet-maya-myntra-virtual-fashion-influencer-help-pick-right-clothes-shoes-2386821-2023-05-31?utm_source=chatgpt.com"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instagram.com/asmita.kaushik/?hl=en&amp;utm"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hyperlink" Target="https://blog.myntra.com/serving-looks-with-a-side-of-sass-meet-myntras-style-squad-members/?utm_source=chatgpt.com"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socialsamosa.com/indian-social-media-case-studies/case-study-how-myntra-fwd-gen-z-shoppers-influencer-campaign-7371138?ut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hyperlink" Target="https://rankexdigital.com/swot-analysis-of-myntra/?ut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864037" y="1782723"/>
            <a:ext cx="7415927" cy="2004060"/>
          </a:xfrm>
          <a:prstGeom prst="rect">
            <a:avLst/>
          </a:prstGeom>
          <a:noFill/>
          <a:ln/>
        </p:spPr>
        <p:txBody>
          <a:bodyPr wrap="square" lIns="0" tIns="0" rIns="0" bIns="0" rtlCol="0" anchor="t"/>
          <a:lstStyle/>
          <a:p>
            <a:pPr marL="0" indent="0">
              <a:lnSpc>
                <a:spcPts val="7850"/>
              </a:lnSpc>
              <a:buNone/>
            </a:pPr>
            <a:r>
              <a:rPr lang="en-US" sz="6300" dirty="0">
                <a:solidFill>
                  <a:srgbClr val="FFD9BE"/>
                </a:solidFill>
                <a:latin typeface="Quattrocento" pitchFamily="34" charset="0"/>
                <a:ea typeface="Quattrocento" pitchFamily="34" charset="-122"/>
                <a:cs typeface="Quattrocento" pitchFamily="34" charset="-120"/>
              </a:rPr>
              <a:t>MYNTRA ANALYSIS</a:t>
            </a:r>
            <a:endParaRPr lang="en-US" sz="6300" dirty="0"/>
          </a:p>
        </p:txBody>
      </p:sp>
      <p:sp>
        <p:nvSpPr>
          <p:cNvPr id="4" name="Text 1"/>
          <p:cNvSpPr/>
          <p:nvPr/>
        </p:nvSpPr>
        <p:spPr>
          <a:xfrm>
            <a:off x="864036" y="3497665"/>
            <a:ext cx="7415927" cy="1580198"/>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Exploring brand perception, customer sentiment, and market trends for Myntra, India's leading online fashion retailer. This analysis provides strategic recommendations based on social media and customer review insights.</a:t>
            </a:r>
            <a:endParaRPr lang="en-US" sz="1900" dirty="0"/>
          </a:p>
        </p:txBody>
      </p:sp>
      <p:sp>
        <p:nvSpPr>
          <p:cNvPr id="7" name="Text 4"/>
          <p:cNvSpPr/>
          <p:nvPr/>
        </p:nvSpPr>
        <p:spPr>
          <a:xfrm>
            <a:off x="1546834" y="6014917"/>
            <a:ext cx="1473228" cy="431959"/>
          </a:xfrm>
          <a:prstGeom prst="rect">
            <a:avLst/>
          </a:prstGeom>
          <a:noFill/>
          <a:ln/>
        </p:spPr>
        <p:txBody>
          <a:bodyPr wrap="none" lIns="0" tIns="0" rIns="0" bIns="0" rtlCol="0" anchor="t"/>
          <a:lstStyle/>
          <a:p>
            <a:pPr marL="0" indent="0" algn="l">
              <a:lnSpc>
                <a:spcPts val="3400"/>
              </a:lnSpc>
              <a:buNone/>
            </a:pPr>
            <a:r>
              <a:rPr lang="en-US" sz="2400" b="1" dirty="0">
                <a:solidFill>
                  <a:srgbClr val="F9EEE7"/>
                </a:solidFill>
                <a:latin typeface="Quattrocento Bold" pitchFamily="34" charset="0"/>
                <a:ea typeface="Quattrocento Bold" pitchFamily="34" charset="-122"/>
                <a:cs typeface="Quattrocento Bold" pitchFamily="34" charset="-120"/>
              </a:rPr>
              <a:t>GAYATHRI V</a:t>
            </a:r>
            <a:br>
              <a:rPr lang="en-US" sz="2400" b="1" dirty="0">
                <a:solidFill>
                  <a:srgbClr val="F9EEE7"/>
                </a:solidFill>
                <a:latin typeface="Quattrocento Bold" pitchFamily="34" charset="0"/>
                <a:ea typeface="Quattrocento Bold" pitchFamily="34" charset="-122"/>
                <a:cs typeface="Quattrocento Bold" pitchFamily="34" charset="-120"/>
              </a:rPr>
            </a:br>
            <a:r>
              <a:rPr lang="en-US" sz="2400" b="1" dirty="0">
                <a:solidFill>
                  <a:srgbClr val="F9EEE7"/>
                </a:solidFill>
                <a:latin typeface="Quattrocento Bold" pitchFamily="34" charset="0"/>
                <a:ea typeface="Quattrocento Bold" pitchFamily="34" charset="-122"/>
                <a:cs typeface="Quattrocento Bold" pitchFamily="34" charset="-120"/>
              </a:rPr>
              <a:t>BADM - MBE11</a:t>
            </a:r>
            <a:endParaRPr lang="en-US" sz="2400" dirty="0"/>
          </a:p>
        </p:txBody>
      </p:sp>
      <p:pic>
        <p:nvPicPr>
          <p:cNvPr id="8" name="Image 0" descr="preencoded.png">
            <a:extLst>
              <a:ext uri="{FF2B5EF4-FFF2-40B4-BE49-F238E27FC236}">
                <a16:creationId xmlns:a16="http://schemas.microsoft.com/office/drawing/2014/main" id="{C68D75E4-28E6-C950-0F77-C54F8BDDF67B}"/>
              </a:ext>
            </a:extLst>
          </p:cNvPr>
          <p:cNvPicPr>
            <a:picLocks noChangeAspect="1"/>
          </p:cNvPicPr>
          <p:nvPr/>
        </p:nvPicPr>
        <p:blipFill>
          <a:blip r:embed="rId3"/>
          <a:stretch>
            <a:fillRect/>
          </a:stretch>
        </p:blipFill>
        <p:spPr>
          <a:xfrm>
            <a:off x="9144000" y="0"/>
            <a:ext cx="5486400" cy="8229600"/>
          </a:xfrm>
          <a:prstGeom prst="rect">
            <a:avLst/>
          </a:prstGeom>
        </p:spPr>
      </p:pic>
      <p:pic>
        <p:nvPicPr>
          <p:cNvPr id="10" name="Graphic 9" descr="Marketing outline">
            <a:extLst>
              <a:ext uri="{FF2B5EF4-FFF2-40B4-BE49-F238E27FC236}">
                <a16:creationId xmlns:a16="http://schemas.microsoft.com/office/drawing/2014/main" id="{DF3FDFD0-485F-5547-940D-DAE2191764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584" y="6152962"/>
            <a:ext cx="587828" cy="58782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8A381-E3A0-4EB3-F9DA-52D01297A78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42F08E7-74B7-E5CC-6F0A-F353888B332A}"/>
              </a:ext>
            </a:extLst>
          </p:cNvPr>
          <p:cNvPicPr>
            <a:picLocks noChangeAspect="1"/>
          </p:cNvPicPr>
          <p:nvPr/>
        </p:nvPicPr>
        <p:blipFill>
          <a:blip r:embed="rId3"/>
          <a:stretch>
            <a:fillRect/>
          </a:stretch>
        </p:blipFill>
        <p:spPr>
          <a:xfrm>
            <a:off x="-29613" y="0"/>
            <a:ext cx="5486400" cy="8229600"/>
          </a:xfrm>
          <a:prstGeom prst="rect">
            <a:avLst/>
          </a:prstGeom>
        </p:spPr>
      </p:pic>
      <p:sp>
        <p:nvSpPr>
          <p:cNvPr id="3" name="Text 0">
            <a:extLst>
              <a:ext uri="{FF2B5EF4-FFF2-40B4-BE49-F238E27FC236}">
                <a16:creationId xmlns:a16="http://schemas.microsoft.com/office/drawing/2014/main" id="{0CAB7AD6-0FC4-F71E-53D3-323E7322B8B4}"/>
              </a:ext>
            </a:extLst>
          </p:cNvPr>
          <p:cNvSpPr/>
          <p:nvPr/>
        </p:nvSpPr>
        <p:spPr>
          <a:xfrm>
            <a:off x="6505881" y="2068473"/>
            <a:ext cx="7415927" cy="2004060"/>
          </a:xfrm>
          <a:prstGeom prst="rect">
            <a:avLst/>
          </a:prstGeom>
          <a:noFill/>
          <a:ln/>
        </p:spPr>
        <p:txBody>
          <a:bodyPr wrap="square" lIns="0" tIns="0" rIns="0" bIns="0" rtlCol="0" anchor="t"/>
          <a:lstStyle/>
          <a:p>
            <a:pPr marL="0" indent="0" algn="ctr">
              <a:lnSpc>
                <a:spcPts val="7850"/>
              </a:lnSpc>
              <a:buNone/>
            </a:pPr>
            <a:r>
              <a:rPr lang="en-US" sz="6300" dirty="0">
                <a:solidFill>
                  <a:srgbClr val="FFD9BE"/>
                </a:solidFill>
                <a:latin typeface="Quattrocento" pitchFamily="34" charset="0"/>
                <a:ea typeface="Quattrocento" pitchFamily="34" charset="-122"/>
                <a:cs typeface="Quattrocento" pitchFamily="34" charset="-120"/>
              </a:rPr>
              <a:t>TASK-II </a:t>
            </a:r>
          </a:p>
          <a:p>
            <a:pPr marL="0" indent="0" algn="ctr">
              <a:lnSpc>
                <a:spcPts val="7850"/>
              </a:lnSpc>
              <a:buNone/>
            </a:pPr>
            <a:endParaRPr lang="en-US" sz="6300" dirty="0">
              <a:solidFill>
                <a:srgbClr val="FFD9BE"/>
              </a:solidFill>
              <a:latin typeface="Quattrocento" pitchFamily="34" charset="0"/>
              <a:ea typeface="Quattrocento" pitchFamily="34" charset="-122"/>
              <a:cs typeface="Quattrocento" pitchFamily="34" charset="-120"/>
            </a:endParaRPr>
          </a:p>
          <a:p>
            <a:pPr marL="0" indent="0" algn="ctr">
              <a:lnSpc>
                <a:spcPts val="7850"/>
              </a:lnSpc>
              <a:buNone/>
            </a:pPr>
            <a:r>
              <a:rPr lang="en-US" sz="6300" dirty="0">
                <a:solidFill>
                  <a:srgbClr val="FFD9BE"/>
                </a:solidFill>
                <a:latin typeface="Quattrocento" pitchFamily="34" charset="0"/>
                <a:ea typeface="Quattrocento" pitchFamily="34" charset="-122"/>
                <a:cs typeface="Quattrocento" pitchFamily="34" charset="-120"/>
              </a:rPr>
              <a:t>DATA COLLECTION</a:t>
            </a:r>
            <a:endParaRPr lang="en-US" sz="6300" dirty="0"/>
          </a:p>
        </p:txBody>
      </p:sp>
      <p:sp>
        <p:nvSpPr>
          <p:cNvPr id="4" name="Text 1">
            <a:extLst>
              <a:ext uri="{FF2B5EF4-FFF2-40B4-BE49-F238E27FC236}">
                <a16:creationId xmlns:a16="http://schemas.microsoft.com/office/drawing/2014/main" id="{BC106DE8-D29A-CFD3-E91D-C172B5CDDF26}"/>
              </a:ext>
            </a:extLst>
          </p:cNvPr>
          <p:cNvSpPr/>
          <p:nvPr/>
        </p:nvSpPr>
        <p:spPr>
          <a:xfrm>
            <a:off x="864037" y="4157067"/>
            <a:ext cx="7415927" cy="1580198"/>
          </a:xfrm>
          <a:prstGeom prst="rect">
            <a:avLst/>
          </a:prstGeom>
          <a:noFill/>
          <a:ln/>
        </p:spPr>
        <p:txBody>
          <a:bodyPr wrap="square" lIns="0" tIns="0" rIns="0" bIns="0" rtlCol="0" anchor="t"/>
          <a:lstStyle/>
          <a:p>
            <a:pPr marL="0" indent="0">
              <a:lnSpc>
                <a:spcPts val="3100"/>
              </a:lnSpc>
              <a:buNone/>
            </a:pPr>
            <a:endParaRPr lang="en-US" sz="1900" dirty="0"/>
          </a:p>
        </p:txBody>
      </p:sp>
    </p:spTree>
    <p:extLst>
      <p:ext uri="{BB962C8B-B14F-4D97-AF65-F5344CB8AC3E}">
        <p14:creationId xmlns:p14="http://schemas.microsoft.com/office/powerpoint/2010/main" val="4002479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33332" y="833695"/>
            <a:ext cx="11294031" cy="726043"/>
          </a:xfrm>
          <a:prstGeom prst="rect">
            <a:avLst/>
          </a:prstGeom>
          <a:noFill/>
          <a:ln/>
        </p:spPr>
        <p:txBody>
          <a:bodyPr wrap="none" lIns="0" tIns="0" rIns="0" bIns="0" rtlCol="0" anchor="t"/>
          <a:lstStyle/>
          <a:p>
            <a:pPr marL="0" indent="0">
              <a:lnSpc>
                <a:spcPts val="5700"/>
              </a:lnSpc>
              <a:buNone/>
            </a:pPr>
            <a:r>
              <a:rPr lang="en-US" sz="4550" dirty="0">
                <a:solidFill>
                  <a:srgbClr val="FFD9BE"/>
                </a:solidFill>
                <a:latin typeface="Quattrocento" pitchFamily="34" charset="0"/>
                <a:ea typeface="Quattrocento" pitchFamily="34" charset="-122"/>
                <a:cs typeface="Quattrocento" pitchFamily="34" charset="-120"/>
              </a:rPr>
              <a:t>Context of Social Media Posts</a:t>
            </a:r>
            <a:endParaRPr lang="en-US" sz="4550" dirty="0"/>
          </a:p>
        </p:txBody>
      </p:sp>
      <p:sp>
        <p:nvSpPr>
          <p:cNvPr id="3" name="Text 1"/>
          <p:cNvSpPr/>
          <p:nvPr/>
        </p:nvSpPr>
        <p:spPr>
          <a:xfrm>
            <a:off x="968693" y="2195520"/>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Positive Mentions</a:t>
            </a:r>
            <a:endParaRPr lang="en-US" sz="2250" dirty="0"/>
          </a:p>
        </p:txBody>
      </p:sp>
      <p:sp>
        <p:nvSpPr>
          <p:cNvPr id="4" name="Text 2"/>
          <p:cNvSpPr/>
          <p:nvPr/>
        </p:nvSpPr>
        <p:spPr>
          <a:xfrm>
            <a:off x="968693" y="3052234"/>
            <a:ext cx="3828931" cy="1185148"/>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Customers appreciate Myntra's diverse product range and timely delivery services.</a:t>
            </a:r>
          </a:p>
          <a:p>
            <a:pPr marL="0" indent="0">
              <a:lnSpc>
                <a:spcPts val="3100"/>
              </a:lnSpc>
              <a:buNone/>
            </a:pPr>
            <a:br>
              <a:rPr lang="en-US" sz="1900" dirty="0">
                <a:solidFill>
                  <a:srgbClr val="F9EEE7"/>
                </a:solidFill>
                <a:latin typeface="Quattrocento" pitchFamily="34" charset="0"/>
                <a:ea typeface="Quattrocento" pitchFamily="34" charset="-122"/>
                <a:cs typeface="Quattrocento" pitchFamily="34" charset="-120"/>
              </a:rPr>
            </a:br>
            <a:r>
              <a:rPr lang="en-US" sz="1900" dirty="0">
                <a:solidFill>
                  <a:srgbClr val="F9EEE7"/>
                </a:solidFill>
                <a:latin typeface="Quattrocento" pitchFamily="34" charset="0"/>
                <a:ea typeface="Quattrocento" pitchFamily="34" charset="-122"/>
                <a:cs typeface="Quattrocento" pitchFamily="34" charset="-120"/>
              </a:rPr>
              <a:t>Engaging marketing campaigns and collaborations with influencers receive favorable attention.</a:t>
            </a:r>
            <a:endParaRPr lang="en-US" sz="1900" dirty="0"/>
          </a:p>
        </p:txBody>
      </p:sp>
      <p:sp>
        <p:nvSpPr>
          <p:cNvPr id="5" name="Text 3"/>
          <p:cNvSpPr/>
          <p:nvPr/>
        </p:nvSpPr>
        <p:spPr>
          <a:xfrm>
            <a:off x="5407462" y="2195129"/>
            <a:ext cx="3171706" cy="36314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Negative Mentions</a:t>
            </a:r>
            <a:endParaRPr lang="en-US" sz="2250" dirty="0"/>
          </a:p>
        </p:txBody>
      </p:sp>
      <p:sp>
        <p:nvSpPr>
          <p:cNvPr id="6" name="Text 4"/>
          <p:cNvSpPr/>
          <p:nvPr/>
        </p:nvSpPr>
        <p:spPr>
          <a:xfrm>
            <a:off x="5400734" y="3055684"/>
            <a:ext cx="3828931" cy="790099"/>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Complaints about receiving incorrect or damaged products.</a:t>
            </a:r>
          </a:p>
          <a:p>
            <a:pPr marL="0" indent="0">
              <a:lnSpc>
                <a:spcPts val="3100"/>
              </a:lnSpc>
              <a:buNone/>
            </a:pPr>
            <a:endParaRPr lang="en-US" sz="1900" dirty="0">
              <a:solidFill>
                <a:srgbClr val="F9EEE7"/>
              </a:solidFill>
              <a:latin typeface="Quattrocento" pitchFamily="34" charset="0"/>
              <a:ea typeface="Quattrocento" pitchFamily="34" charset="-122"/>
              <a:cs typeface="Quattrocento" pitchFamily="34" charset="-120"/>
            </a:endParaRPr>
          </a:p>
          <a:p>
            <a:pPr marL="0" indent="0">
              <a:lnSpc>
                <a:spcPts val="3100"/>
              </a:lnSpc>
              <a:buNone/>
            </a:pPr>
            <a:endParaRPr lang="en-US" sz="1900" dirty="0">
              <a:solidFill>
                <a:srgbClr val="F9EEE7"/>
              </a:solidFill>
              <a:latin typeface="Quattrocento" pitchFamily="34" charset="0"/>
              <a:ea typeface="Quattrocento" pitchFamily="34" charset="-122"/>
              <a:cs typeface="Quattrocento" pitchFamily="34" charset="-120"/>
            </a:endParaRPr>
          </a:p>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Issues with the return and refund process, including delays and unresponsive customer service.</a:t>
            </a:r>
            <a:endParaRPr lang="en-US" sz="1900" dirty="0"/>
          </a:p>
        </p:txBody>
      </p:sp>
      <p:sp>
        <p:nvSpPr>
          <p:cNvPr id="7" name="Text 5"/>
          <p:cNvSpPr/>
          <p:nvPr/>
        </p:nvSpPr>
        <p:spPr>
          <a:xfrm>
            <a:off x="9846231" y="2195128"/>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Neutral Mentions</a:t>
            </a:r>
            <a:endParaRPr lang="en-US" sz="2250" dirty="0"/>
          </a:p>
        </p:txBody>
      </p:sp>
      <p:sp>
        <p:nvSpPr>
          <p:cNvPr id="8" name="Text 6"/>
          <p:cNvSpPr/>
          <p:nvPr/>
        </p:nvSpPr>
        <p:spPr>
          <a:xfrm>
            <a:off x="9846231" y="3051450"/>
            <a:ext cx="3828931" cy="2619882"/>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General inquiries about product availability and sizing.</a:t>
            </a:r>
          </a:p>
          <a:p>
            <a:pPr marL="0" indent="0">
              <a:lnSpc>
                <a:spcPts val="3100"/>
              </a:lnSpc>
              <a:buNone/>
            </a:pPr>
            <a:endParaRPr lang="en-US" sz="1900" dirty="0">
              <a:solidFill>
                <a:srgbClr val="F9EEE7"/>
              </a:solidFill>
              <a:latin typeface="Quattrocento" pitchFamily="34" charset="0"/>
              <a:ea typeface="Quattrocento" pitchFamily="34" charset="-122"/>
              <a:cs typeface="Quattrocento" pitchFamily="34" charset="-120"/>
            </a:endParaRPr>
          </a:p>
          <a:p>
            <a:pPr marL="0" indent="0">
              <a:lnSpc>
                <a:spcPts val="3100"/>
              </a:lnSpc>
              <a:buNone/>
            </a:pPr>
            <a:endParaRPr lang="en-US" sz="1900" dirty="0">
              <a:solidFill>
                <a:srgbClr val="F9EEE7"/>
              </a:solidFill>
              <a:latin typeface="Quattrocento" pitchFamily="34" charset="0"/>
              <a:ea typeface="Quattrocento" pitchFamily="34" charset="-122"/>
              <a:cs typeface="Quattrocento" pitchFamily="34" charset="-120"/>
            </a:endParaRPr>
          </a:p>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Sharing of personal shopping experiences without explicit positive or negative sentiments.</a:t>
            </a:r>
            <a:endParaRPr lang="en-US"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7031C-5EA8-741F-8007-26AA9DCB1034}"/>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B968F71-B3CE-AAC9-9E7E-EEB9D43E93ED}"/>
              </a:ext>
            </a:extLst>
          </p:cNvPr>
          <p:cNvPicPr>
            <a:picLocks noChangeAspect="1"/>
          </p:cNvPicPr>
          <p:nvPr/>
        </p:nvPicPr>
        <p:blipFill>
          <a:blip r:embed="rId3"/>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30AA66B4-9322-8FE4-9638-25932416DBDD}"/>
              </a:ext>
            </a:extLst>
          </p:cNvPr>
          <p:cNvSpPr/>
          <p:nvPr/>
        </p:nvSpPr>
        <p:spPr>
          <a:xfrm>
            <a:off x="6267331" y="941784"/>
            <a:ext cx="6938248" cy="656273"/>
          </a:xfrm>
          <a:prstGeom prst="rect">
            <a:avLst/>
          </a:prstGeom>
          <a:noFill/>
          <a:ln/>
        </p:spPr>
        <p:txBody>
          <a:bodyPr wrap="none" lIns="0" tIns="0" rIns="0" bIns="0" rtlCol="0" anchor="t"/>
          <a:lstStyle/>
          <a:p>
            <a:pPr marL="0" indent="0">
              <a:lnSpc>
                <a:spcPts val="5150"/>
              </a:lnSpc>
              <a:buNone/>
            </a:pPr>
            <a:r>
              <a:rPr lang="en-US" sz="4100" dirty="0">
                <a:solidFill>
                  <a:srgbClr val="FFD9BE"/>
                </a:solidFill>
                <a:latin typeface="Quattrocento" pitchFamily="34" charset="0"/>
                <a:ea typeface="Quattrocento" pitchFamily="34" charset="-122"/>
                <a:cs typeface="Quattrocento" pitchFamily="34" charset="-120"/>
              </a:rPr>
              <a:t>Themes in Social Media Posts</a:t>
            </a:r>
            <a:endParaRPr lang="en-US" sz="4100" dirty="0"/>
          </a:p>
        </p:txBody>
      </p:sp>
      <p:pic>
        <p:nvPicPr>
          <p:cNvPr id="4" name="Image 1" descr="preencoded.png">
            <a:extLst>
              <a:ext uri="{FF2B5EF4-FFF2-40B4-BE49-F238E27FC236}">
                <a16:creationId xmlns:a16="http://schemas.microsoft.com/office/drawing/2014/main" id="{66B173D2-7BA4-99E1-1406-EE1FBE035E4B}"/>
              </a:ext>
            </a:extLst>
          </p:cNvPr>
          <p:cNvPicPr>
            <a:picLocks noChangeAspect="1"/>
          </p:cNvPicPr>
          <p:nvPr/>
        </p:nvPicPr>
        <p:blipFill>
          <a:blip r:embed="rId4"/>
          <a:stretch>
            <a:fillRect/>
          </a:stretch>
        </p:blipFill>
        <p:spPr>
          <a:xfrm>
            <a:off x="6267331" y="1932742"/>
            <a:ext cx="1115616" cy="1784985"/>
          </a:xfrm>
          <a:prstGeom prst="rect">
            <a:avLst/>
          </a:prstGeom>
        </p:spPr>
      </p:pic>
      <p:sp>
        <p:nvSpPr>
          <p:cNvPr id="5" name="Text 1">
            <a:extLst>
              <a:ext uri="{FF2B5EF4-FFF2-40B4-BE49-F238E27FC236}">
                <a16:creationId xmlns:a16="http://schemas.microsoft.com/office/drawing/2014/main" id="{0CE99A85-0BC0-3735-C675-3AF656DA5699}"/>
              </a:ext>
            </a:extLst>
          </p:cNvPr>
          <p:cNvSpPr/>
          <p:nvPr/>
        </p:nvSpPr>
        <p:spPr>
          <a:xfrm>
            <a:off x="7717631" y="2155865"/>
            <a:ext cx="2624971" cy="328136"/>
          </a:xfrm>
          <a:prstGeom prst="rect">
            <a:avLst/>
          </a:prstGeom>
          <a:noFill/>
          <a:ln/>
        </p:spPr>
        <p:txBody>
          <a:bodyPr wrap="none" lIns="0" tIns="0" rIns="0" bIns="0" rtlCol="0" anchor="t"/>
          <a:lstStyle/>
          <a:p>
            <a:pPr marL="0" indent="0" algn="l">
              <a:lnSpc>
                <a:spcPts val="2550"/>
              </a:lnSpc>
              <a:buNone/>
            </a:pPr>
            <a:r>
              <a:rPr lang="en-US" sz="2050" dirty="0">
                <a:solidFill>
                  <a:srgbClr val="F9EEE7"/>
                </a:solidFill>
                <a:latin typeface="Quattrocento" pitchFamily="34" charset="0"/>
                <a:ea typeface="Quattrocento" pitchFamily="34" charset="-122"/>
                <a:cs typeface="Quattrocento" pitchFamily="34" charset="-120"/>
              </a:rPr>
              <a:t>Product Quality</a:t>
            </a:r>
            <a:endParaRPr lang="en-US" sz="2050" dirty="0"/>
          </a:p>
        </p:txBody>
      </p:sp>
      <p:sp>
        <p:nvSpPr>
          <p:cNvPr id="6" name="Text 2">
            <a:extLst>
              <a:ext uri="{FF2B5EF4-FFF2-40B4-BE49-F238E27FC236}">
                <a16:creationId xmlns:a16="http://schemas.microsoft.com/office/drawing/2014/main" id="{A190C98A-BFD5-0D14-B898-D9D3574130EB}"/>
              </a:ext>
            </a:extLst>
          </p:cNvPr>
          <p:cNvSpPr/>
          <p:nvPr/>
        </p:nvSpPr>
        <p:spPr>
          <a:xfrm>
            <a:off x="7717631" y="2617827"/>
            <a:ext cx="6131838" cy="713899"/>
          </a:xfrm>
          <a:prstGeom prst="rect">
            <a:avLst/>
          </a:prstGeom>
          <a:noFill/>
          <a:ln/>
        </p:spPr>
        <p:txBody>
          <a:bodyPr wrap="square" lIns="0" tIns="0" rIns="0" bIns="0" rtlCol="0" anchor="t"/>
          <a:lstStyle/>
          <a:p>
            <a:pPr marL="0" indent="0" algn="l">
              <a:lnSpc>
                <a:spcPts val="2800"/>
              </a:lnSpc>
              <a:buNone/>
            </a:pPr>
            <a:r>
              <a:rPr lang="en-US" sz="1750" dirty="0">
                <a:solidFill>
                  <a:srgbClr val="F9EEE7"/>
                </a:solidFill>
                <a:latin typeface="Quattrocento" pitchFamily="34" charset="0"/>
                <a:ea typeface="Quattrocento" pitchFamily="34" charset="-122"/>
                <a:cs typeface="Quattrocento" pitchFamily="34" charset="-120"/>
              </a:rPr>
              <a:t>Mixed feedback; while some customers are satisfied, others report issues with product authenticity and quality.</a:t>
            </a:r>
            <a:endParaRPr lang="en-US" sz="1750" dirty="0"/>
          </a:p>
        </p:txBody>
      </p:sp>
      <p:pic>
        <p:nvPicPr>
          <p:cNvPr id="7" name="Image 2" descr="preencoded.png">
            <a:extLst>
              <a:ext uri="{FF2B5EF4-FFF2-40B4-BE49-F238E27FC236}">
                <a16:creationId xmlns:a16="http://schemas.microsoft.com/office/drawing/2014/main" id="{260FF392-133B-5E81-9B74-11B13D71388A}"/>
              </a:ext>
            </a:extLst>
          </p:cNvPr>
          <p:cNvPicPr>
            <a:picLocks noChangeAspect="1"/>
          </p:cNvPicPr>
          <p:nvPr/>
        </p:nvPicPr>
        <p:blipFill>
          <a:blip r:embed="rId5"/>
          <a:stretch>
            <a:fillRect/>
          </a:stretch>
        </p:blipFill>
        <p:spPr>
          <a:xfrm>
            <a:off x="6267331" y="3717727"/>
            <a:ext cx="1115616" cy="1784985"/>
          </a:xfrm>
          <a:prstGeom prst="rect">
            <a:avLst/>
          </a:prstGeom>
        </p:spPr>
      </p:pic>
      <p:sp>
        <p:nvSpPr>
          <p:cNvPr id="8" name="Text 3">
            <a:extLst>
              <a:ext uri="{FF2B5EF4-FFF2-40B4-BE49-F238E27FC236}">
                <a16:creationId xmlns:a16="http://schemas.microsoft.com/office/drawing/2014/main" id="{296CBE19-94D1-4C0D-3FC8-312545F3CD3A}"/>
              </a:ext>
            </a:extLst>
          </p:cNvPr>
          <p:cNvSpPr/>
          <p:nvPr/>
        </p:nvSpPr>
        <p:spPr>
          <a:xfrm>
            <a:off x="7717631" y="3940850"/>
            <a:ext cx="2624971" cy="328136"/>
          </a:xfrm>
          <a:prstGeom prst="rect">
            <a:avLst/>
          </a:prstGeom>
          <a:noFill/>
          <a:ln/>
        </p:spPr>
        <p:txBody>
          <a:bodyPr wrap="none" lIns="0" tIns="0" rIns="0" bIns="0" rtlCol="0" anchor="t"/>
          <a:lstStyle/>
          <a:p>
            <a:pPr marL="0" indent="0" algn="l">
              <a:lnSpc>
                <a:spcPts val="2550"/>
              </a:lnSpc>
              <a:buNone/>
            </a:pPr>
            <a:r>
              <a:rPr lang="en-US" sz="2050" dirty="0">
                <a:solidFill>
                  <a:srgbClr val="F9EEE7"/>
                </a:solidFill>
                <a:latin typeface="Quattrocento" pitchFamily="34" charset="0"/>
                <a:ea typeface="Quattrocento" pitchFamily="34" charset="-122"/>
                <a:cs typeface="Quattrocento" pitchFamily="34" charset="-120"/>
              </a:rPr>
              <a:t>Delivery Service</a:t>
            </a:r>
            <a:endParaRPr lang="en-US" sz="2050" dirty="0"/>
          </a:p>
        </p:txBody>
      </p:sp>
      <p:sp>
        <p:nvSpPr>
          <p:cNvPr id="9" name="Text 4">
            <a:extLst>
              <a:ext uri="{FF2B5EF4-FFF2-40B4-BE49-F238E27FC236}">
                <a16:creationId xmlns:a16="http://schemas.microsoft.com/office/drawing/2014/main" id="{656863DE-62AA-11DE-FC53-B259939A1927}"/>
              </a:ext>
            </a:extLst>
          </p:cNvPr>
          <p:cNvSpPr/>
          <p:nvPr/>
        </p:nvSpPr>
        <p:spPr>
          <a:xfrm>
            <a:off x="7717631" y="4402812"/>
            <a:ext cx="6131838" cy="713899"/>
          </a:xfrm>
          <a:prstGeom prst="rect">
            <a:avLst/>
          </a:prstGeom>
          <a:noFill/>
          <a:ln/>
        </p:spPr>
        <p:txBody>
          <a:bodyPr wrap="square" lIns="0" tIns="0" rIns="0" bIns="0" rtlCol="0" anchor="t"/>
          <a:lstStyle/>
          <a:p>
            <a:pPr marL="0" indent="0" algn="l">
              <a:lnSpc>
                <a:spcPts val="2800"/>
              </a:lnSpc>
              <a:buNone/>
            </a:pPr>
            <a:r>
              <a:rPr lang="en-US" sz="1750" dirty="0">
                <a:solidFill>
                  <a:srgbClr val="F9EEE7"/>
                </a:solidFill>
                <a:latin typeface="Quattrocento" pitchFamily="34" charset="0"/>
                <a:ea typeface="Quattrocento" pitchFamily="34" charset="-122"/>
                <a:cs typeface="Quattrocento" pitchFamily="34" charset="-120"/>
              </a:rPr>
              <a:t>Generally positive remarks on prompt delivery, though some instances of delays are noted.</a:t>
            </a:r>
            <a:endParaRPr lang="en-US" sz="1750" dirty="0"/>
          </a:p>
        </p:txBody>
      </p:sp>
      <p:pic>
        <p:nvPicPr>
          <p:cNvPr id="10" name="Image 3" descr="preencoded.png">
            <a:extLst>
              <a:ext uri="{FF2B5EF4-FFF2-40B4-BE49-F238E27FC236}">
                <a16:creationId xmlns:a16="http://schemas.microsoft.com/office/drawing/2014/main" id="{FFA460AD-07DE-2BB9-9924-16B31CB96854}"/>
              </a:ext>
            </a:extLst>
          </p:cNvPr>
          <p:cNvPicPr>
            <a:picLocks noChangeAspect="1"/>
          </p:cNvPicPr>
          <p:nvPr/>
        </p:nvPicPr>
        <p:blipFill>
          <a:blip r:embed="rId6"/>
          <a:stretch>
            <a:fillRect/>
          </a:stretch>
        </p:blipFill>
        <p:spPr>
          <a:xfrm>
            <a:off x="6267331" y="5502712"/>
            <a:ext cx="1115616" cy="1784985"/>
          </a:xfrm>
          <a:prstGeom prst="rect">
            <a:avLst/>
          </a:prstGeom>
        </p:spPr>
      </p:pic>
      <p:sp>
        <p:nvSpPr>
          <p:cNvPr id="11" name="Text 5">
            <a:extLst>
              <a:ext uri="{FF2B5EF4-FFF2-40B4-BE49-F238E27FC236}">
                <a16:creationId xmlns:a16="http://schemas.microsoft.com/office/drawing/2014/main" id="{91B4FBD9-D268-7828-2DCA-400C07EB1153}"/>
              </a:ext>
            </a:extLst>
          </p:cNvPr>
          <p:cNvSpPr/>
          <p:nvPr/>
        </p:nvSpPr>
        <p:spPr>
          <a:xfrm>
            <a:off x="7717631" y="5725835"/>
            <a:ext cx="2624971" cy="328136"/>
          </a:xfrm>
          <a:prstGeom prst="rect">
            <a:avLst/>
          </a:prstGeom>
          <a:noFill/>
          <a:ln/>
        </p:spPr>
        <p:txBody>
          <a:bodyPr wrap="none" lIns="0" tIns="0" rIns="0" bIns="0" rtlCol="0" anchor="t"/>
          <a:lstStyle/>
          <a:p>
            <a:pPr marL="0" indent="0" algn="l">
              <a:lnSpc>
                <a:spcPts val="2550"/>
              </a:lnSpc>
              <a:buNone/>
            </a:pPr>
            <a:r>
              <a:rPr lang="en-US" sz="2050" dirty="0">
                <a:solidFill>
                  <a:srgbClr val="F9EEE7"/>
                </a:solidFill>
                <a:latin typeface="Quattrocento" pitchFamily="34" charset="0"/>
                <a:ea typeface="Quattrocento" pitchFamily="34" charset="-122"/>
                <a:cs typeface="Quattrocento" pitchFamily="34" charset="-120"/>
              </a:rPr>
              <a:t>Customer Service</a:t>
            </a:r>
            <a:endParaRPr lang="en-US" sz="2050" dirty="0"/>
          </a:p>
        </p:txBody>
      </p:sp>
      <p:sp>
        <p:nvSpPr>
          <p:cNvPr id="12" name="Text 6">
            <a:extLst>
              <a:ext uri="{FF2B5EF4-FFF2-40B4-BE49-F238E27FC236}">
                <a16:creationId xmlns:a16="http://schemas.microsoft.com/office/drawing/2014/main" id="{5372E452-946B-EF81-8564-BB30134EDFD5}"/>
              </a:ext>
            </a:extLst>
          </p:cNvPr>
          <p:cNvSpPr/>
          <p:nvPr/>
        </p:nvSpPr>
        <p:spPr>
          <a:xfrm>
            <a:off x="7717631" y="6187797"/>
            <a:ext cx="6131838" cy="713899"/>
          </a:xfrm>
          <a:prstGeom prst="rect">
            <a:avLst/>
          </a:prstGeom>
          <a:noFill/>
          <a:ln/>
        </p:spPr>
        <p:txBody>
          <a:bodyPr wrap="square" lIns="0" tIns="0" rIns="0" bIns="0" rtlCol="0" anchor="t"/>
          <a:lstStyle/>
          <a:p>
            <a:pPr marL="0" indent="0" algn="l">
              <a:lnSpc>
                <a:spcPts val="2800"/>
              </a:lnSpc>
              <a:buNone/>
            </a:pPr>
            <a:r>
              <a:rPr lang="en-US" sz="1750" dirty="0">
                <a:solidFill>
                  <a:srgbClr val="F9EEE7"/>
                </a:solidFill>
                <a:latin typeface="Quattrocento" pitchFamily="34" charset="0"/>
                <a:ea typeface="Quattrocento" pitchFamily="34" charset="-122"/>
                <a:cs typeface="Quattrocento" pitchFamily="34" charset="-120"/>
              </a:rPr>
              <a:t>Predominantly negative feedback regarding responsiveness and effectiveness in resolving issues.</a:t>
            </a:r>
            <a:endParaRPr lang="en-US" sz="1750" dirty="0"/>
          </a:p>
        </p:txBody>
      </p:sp>
    </p:spTree>
    <p:extLst>
      <p:ext uri="{BB962C8B-B14F-4D97-AF65-F5344CB8AC3E}">
        <p14:creationId xmlns:p14="http://schemas.microsoft.com/office/powerpoint/2010/main" val="4262169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01F84-0DD0-96E9-6E79-C33CE581B7F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7C32FE8-7FA6-000A-7134-719CF07A83C9}"/>
              </a:ext>
            </a:extLst>
          </p:cNvPr>
          <p:cNvSpPr/>
          <p:nvPr/>
        </p:nvSpPr>
        <p:spPr>
          <a:xfrm>
            <a:off x="933332" y="833695"/>
            <a:ext cx="11294031" cy="726043"/>
          </a:xfrm>
          <a:prstGeom prst="rect">
            <a:avLst/>
          </a:prstGeom>
          <a:noFill/>
          <a:ln/>
        </p:spPr>
        <p:txBody>
          <a:bodyPr wrap="none" lIns="0" tIns="0" rIns="0" bIns="0" rtlCol="0" anchor="t"/>
          <a:lstStyle/>
          <a:p>
            <a:pPr marL="0" indent="0">
              <a:lnSpc>
                <a:spcPts val="5700"/>
              </a:lnSpc>
              <a:buNone/>
            </a:pPr>
            <a:r>
              <a:rPr lang="en-US" sz="4550" dirty="0">
                <a:solidFill>
                  <a:srgbClr val="FFD9BE"/>
                </a:solidFill>
                <a:latin typeface="Quattrocento" pitchFamily="34" charset="0"/>
                <a:ea typeface="Quattrocento" pitchFamily="34" charset="-122"/>
                <a:cs typeface="Quattrocento" pitchFamily="34" charset="-120"/>
              </a:rPr>
              <a:t>Customer Review Analysis</a:t>
            </a:r>
            <a:endParaRPr lang="en-US" sz="4550" dirty="0"/>
          </a:p>
        </p:txBody>
      </p:sp>
      <p:sp>
        <p:nvSpPr>
          <p:cNvPr id="3" name="Text 1">
            <a:extLst>
              <a:ext uri="{FF2B5EF4-FFF2-40B4-BE49-F238E27FC236}">
                <a16:creationId xmlns:a16="http://schemas.microsoft.com/office/drawing/2014/main" id="{DE8F2115-A6CB-A2B7-CB45-D57A3FE8923F}"/>
              </a:ext>
            </a:extLst>
          </p:cNvPr>
          <p:cNvSpPr/>
          <p:nvPr/>
        </p:nvSpPr>
        <p:spPr>
          <a:xfrm>
            <a:off x="1055779" y="2388367"/>
            <a:ext cx="2904530" cy="363141"/>
          </a:xfrm>
          <a:prstGeom prst="rect">
            <a:avLst/>
          </a:prstGeom>
          <a:noFill/>
          <a:ln/>
        </p:spPr>
        <p:txBody>
          <a:bodyPr wrap="none" lIns="0" tIns="0" rIns="0" bIns="0" rtlCol="0" anchor="t"/>
          <a:lstStyle/>
          <a:p>
            <a:pPr marL="0" indent="0">
              <a:lnSpc>
                <a:spcPts val="2850"/>
              </a:lnSpc>
              <a:buNone/>
            </a:pPr>
            <a:r>
              <a:rPr lang="en-US" sz="2250" dirty="0" err="1">
                <a:solidFill>
                  <a:srgbClr val="FFD9BE"/>
                </a:solidFill>
                <a:latin typeface="Quattrocento" pitchFamily="34" charset="0"/>
                <a:ea typeface="Quattrocento" pitchFamily="34" charset="-122"/>
                <a:cs typeface="Quattrocento" pitchFamily="34" charset="-120"/>
              </a:rPr>
              <a:t>MouthShut</a:t>
            </a:r>
            <a:endParaRPr lang="en-US" sz="2250" dirty="0"/>
          </a:p>
        </p:txBody>
      </p:sp>
      <p:sp>
        <p:nvSpPr>
          <p:cNvPr id="4" name="Text 2">
            <a:extLst>
              <a:ext uri="{FF2B5EF4-FFF2-40B4-BE49-F238E27FC236}">
                <a16:creationId xmlns:a16="http://schemas.microsoft.com/office/drawing/2014/main" id="{0EE545B5-8D59-6870-DB6D-89EAB12CA213}"/>
              </a:ext>
            </a:extLst>
          </p:cNvPr>
          <p:cNvSpPr/>
          <p:nvPr/>
        </p:nvSpPr>
        <p:spPr>
          <a:xfrm>
            <a:off x="1055779" y="3155832"/>
            <a:ext cx="3828931" cy="1185148"/>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Overall rating of 1.9 out of 5 stars, indicating customer dissatisfaction.</a:t>
            </a:r>
          </a:p>
          <a:p>
            <a:pPr marL="0" indent="0">
              <a:lnSpc>
                <a:spcPts val="3100"/>
              </a:lnSpc>
              <a:buNone/>
            </a:pPr>
            <a:endParaRPr lang="en-US" sz="1900" dirty="0">
              <a:solidFill>
                <a:srgbClr val="F9EEE7"/>
              </a:solidFill>
              <a:latin typeface="Quattrocento" pitchFamily="34" charset="0"/>
              <a:ea typeface="Quattrocento" pitchFamily="34" charset="-122"/>
              <a:cs typeface="Quattrocento" pitchFamily="34" charset="-120"/>
            </a:endParaRPr>
          </a:p>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Common complaints about receiving wrong products and challenges in the return process.</a:t>
            </a:r>
            <a:endParaRPr lang="en-US" sz="1900" dirty="0"/>
          </a:p>
        </p:txBody>
      </p:sp>
      <p:sp>
        <p:nvSpPr>
          <p:cNvPr id="5" name="Text 3">
            <a:extLst>
              <a:ext uri="{FF2B5EF4-FFF2-40B4-BE49-F238E27FC236}">
                <a16:creationId xmlns:a16="http://schemas.microsoft.com/office/drawing/2014/main" id="{2D69191F-2B4B-8EBD-AA80-C0413CA8E087}"/>
              </a:ext>
            </a:extLst>
          </p:cNvPr>
          <p:cNvSpPr/>
          <p:nvPr/>
        </p:nvSpPr>
        <p:spPr>
          <a:xfrm>
            <a:off x="5407462" y="2375365"/>
            <a:ext cx="3171706" cy="36314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Reviews.io</a:t>
            </a:r>
            <a:endParaRPr lang="en-US" sz="2250" dirty="0"/>
          </a:p>
        </p:txBody>
      </p:sp>
      <p:sp>
        <p:nvSpPr>
          <p:cNvPr id="6" name="Text 4">
            <a:extLst>
              <a:ext uri="{FF2B5EF4-FFF2-40B4-BE49-F238E27FC236}">
                <a16:creationId xmlns:a16="http://schemas.microsoft.com/office/drawing/2014/main" id="{13ED2C78-BD4F-9502-9DBB-5E1EA6D63004}"/>
              </a:ext>
            </a:extLst>
          </p:cNvPr>
          <p:cNvSpPr/>
          <p:nvPr/>
        </p:nvSpPr>
        <p:spPr>
          <a:xfrm>
            <a:off x="5407462" y="3127176"/>
            <a:ext cx="3828931" cy="790099"/>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Reports of poor customer service and issues with product authenticity.</a:t>
            </a:r>
          </a:p>
          <a:p>
            <a:pPr marL="0" indent="0">
              <a:lnSpc>
                <a:spcPts val="3100"/>
              </a:lnSpc>
              <a:buNone/>
            </a:pPr>
            <a:endParaRPr lang="en-US" sz="1900" dirty="0">
              <a:solidFill>
                <a:srgbClr val="F9EEE7"/>
              </a:solidFill>
              <a:latin typeface="Quattrocento" pitchFamily="34" charset="0"/>
              <a:ea typeface="Quattrocento" pitchFamily="34" charset="-122"/>
              <a:cs typeface="Quattrocento" pitchFamily="34" charset="-120"/>
            </a:endParaRPr>
          </a:p>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Instances where customers received products without price tags, complicating returns.</a:t>
            </a:r>
            <a:endParaRPr lang="en-US" sz="1900" dirty="0"/>
          </a:p>
        </p:txBody>
      </p:sp>
      <p:sp>
        <p:nvSpPr>
          <p:cNvPr id="7" name="Text 5">
            <a:extLst>
              <a:ext uri="{FF2B5EF4-FFF2-40B4-BE49-F238E27FC236}">
                <a16:creationId xmlns:a16="http://schemas.microsoft.com/office/drawing/2014/main" id="{711AF1AF-14FB-FDFD-5DA8-88007295D30C}"/>
              </a:ext>
            </a:extLst>
          </p:cNvPr>
          <p:cNvSpPr/>
          <p:nvPr/>
        </p:nvSpPr>
        <p:spPr>
          <a:xfrm>
            <a:off x="9944337" y="2375064"/>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App Store and Google Play Store</a:t>
            </a:r>
            <a:endParaRPr lang="en-US" sz="2250" dirty="0"/>
          </a:p>
        </p:txBody>
      </p:sp>
      <p:sp>
        <p:nvSpPr>
          <p:cNvPr id="8" name="Text 6">
            <a:extLst>
              <a:ext uri="{FF2B5EF4-FFF2-40B4-BE49-F238E27FC236}">
                <a16:creationId xmlns:a16="http://schemas.microsoft.com/office/drawing/2014/main" id="{E351A4EA-4D94-9AB8-D202-EAB133C8AF75}"/>
              </a:ext>
            </a:extLst>
          </p:cNvPr>
          <p:cNvSpPr/>
          <p:nvPr/>
        </p:nvSpPr>
        <p:spPr>
          <a:xfrm>
            <a:off x="9868137" y="3125594"/>
            <a:ext cx="3828931" cy="1185148"/>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Users report a satisfactory shopping experience but express frustration with the app's user interface and filtering options.</a:t>
            </a:r>
          </a:p>
          <a:p>
            <a:pPr marL="0" indent="0">
              <a:lnSpc>
                <a:spcPts val="3100"/>
              </a:lnSpc>
              <a:buNone/>
            </a:pPr>
            <a:endParaRPr lang="en-US" sz="1900" dirty="0">
              <a:solidFill>
                <a:srgbClr val="F9EEE7"/>
              </a:solidFill>
              <a:latin typeface="Quattrocento" pitchFamily="34" charset="0"/>
              <a:ea typeface="Quattrocento" pitchFamily="34" charset="-122"/>
              <a:cs typeface="Quattrocento" pitchFamily="34" charset="-120"/>
            </a:endParaRPr>
          </a:p>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Some users faced issues with order cancellations and delayed refunds.</a:t>
            </a:r>
            <a:endParaRPr lang="en-US" sz="1900" dirty="0"/>
          </a:p>
        </p:txBody>
      </p:sp>
    </p:spTree>
    <p:extLst>
      <p:ext uri="{BB962C8B-B14F-4D97-AF65-F5344CB8AC3E}">
        <p14:creationId xmlns:p14="http://schemas.microsoft.com/office/powerpoint/2010/main" val="2656226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AAC36-7D9A-3E76-F286-B04FB4865AF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0FF4A91-CA8E-B1C8-E3BD-6CA5C4DEAA00}"/>
              </a:ext>
            </a:extLst>
          </p:cNvPr>
          <p:cNvPicPr>
            <a:picLocks noChangeAspect="1"/>
          </p:cNvPicPr>
          <p:nvPr/>
        </p:nvPicPr>
        <p:blipFill>
          <a:blip r:embed="rId3"/>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1DE417AD-7675-FADD-FDF0-1AC7974EFD4B}"/>
              </a:ext>
            </a:extLst>
          </p:cNvPr>
          <p:cNvSpPr/>
          <p:nvPr/>
        </p:nvSpPr>
        <p:spPr>
          <a:xfrm>
            <a:off x="6267331" y="941784"/>
            <a:ext cx="6938248" cy="656273"/>
          </a:xfrm>
          <a:prstGeom prst="rect">
            <a:avLst/>
          </a:prstGeom>
          <a:noFill/>
          <a:ln/>
        </p:spPr>
        <p:txBody>
          <a:bodyPr wrap="none" lIns="0" tIns="0" rIns="0" bIns="0" rtlCol="0" anchor="t"/>
          <a:lstStyle/>
          <a:p>
            <a:pPr marL="0" indent="0">
              <a:lnSpc>
                <a:spcPts val="5150"/>
              </a:lnSpc>
              <a:buNone/>
            </a:pPr>
            <a:r>
              <a:rPr lang="en-US" sz="4100" dirty="0">
                <a:solidFill>
                  <a:srgbClr val="FFD9BE"/>
                </a:solidFill>
                <a:latin typeface="Quattrocento" pitchFamily="34" charset="0"/>
                <a:ea typeface="Quattrocento" pitchFamily="34" charset="-122"/>
                <a:cs typeface="Quattrocento" pitchFamily="34" charset="-120"/>
              </a:rPr>
              <a:t>Key Points Extracted</a:t>
            </a:r>
            <a:endParaRPr lang="en-US" sz="4100" dirty="0"/>
          </a:p>
        </p:txBody>
      </p:sp>
      <p:pic>
        <p:nvPicPr>
          <p:cNvPr id="4" name="Image 1" descr="preencoded.png">
            <a:extLst>
              <a:ext uri="{FF2B5EF4-FFF2-40B4-BE49-F238E27FC236}">
                <a16:creationId xmlns:a16="http://schemas.microsoft.com/office/drawing/2014/main" id="{F490520E-4A2F-3C9A-6BB7-47D111225616}"/>
              </a:ext>
            </a:extLst>
          </p:cNvPr>
          <p:cNvPicPr>
            <a:picLocks noChangeAspect="1"/>
          </p:cNvPicPr>
          <p:nvPr/>
        </p:nvPicPr>
        <p:blipFill>
          <a:blip r:embed="rId4"/>
          <a:stretch>
            <a:fillRect/>
          </a:stretch>
        </p:blipFill>
        <p:spPr>
          <a:xfrm>
            <a:off x="6267331" y="1932742"/>
            <a:ext cx="1115616" cy="1784985"/>
          </a:xfrm>
          <a:prstGeom prst="rect">
            <a:avLst/>
          </a:prstGeom>
        </p:spPr>
      </p:pic>
      <p:sp>
        <p:nvSpPr>
          <p:cNvPr id="5" name="Text 1">
            <a:extLst>
              <a:ext uri="{FF2B5EF4-FFF2-40B4-BE49-F238E27FC236}">
                <a16:creationId xmlns:a16="http://schemas.microsoft.com/office/drawing/2014/main" id="{099BA3D2-BEAB-9E76-F2EC-1FE5B4189B49}"/>
              </a:ext>
            </a:extLst>
          </p:cNvPr>
          <p:cNvSpPr/>
          <p:nvPr/>
        </p:nvSpPr>
        <p:spPr>
          <a:xfrm>
            <a:off x="7717631" y="2155865"/>
            <a:ext cx="2624971" cy="328136"/>
          </a:xfrm>
          <a:prstGeom prst="rect">
            <a:avLst/>
          </a:prstGeom>
          <a:noFill/>
          <a:ln/>
        </p:spPr>
        <p:txBody>
          <a:bodyPr wrap="none" lIns="0" tIns="0" rIns="0" bIns="0" rtlCol="0" anchor="t"/>
          <a:lstStyle/>
          <a:p>
            <a:pPr marL="0" indent="0" algn="l">
              <a:lnSpc>
                <a:spcPts val="2550"/>
              </a:lnSpc>
              <a:buNone/>
            </a:pPr>
            <a:r>
              <a:rPr lang="en-US" sz="2050" dirty="0">
                <a:solidFill>
                  <a:srgbClr val="F9EEE7"/>
                </a:solidFill>
                <a:latin typeface="Quattrocento" pitchFamily="34" charset="0"/>
                <a:ea typeface="Quattrocento" pitchFamily="34" charset="-122"/>
                <a:cs typeface="Quattrocento" pitchFamily="34" charset="-120"/>
              </a:rPr>
              <a:t>Product Issues</a:t>
            </a:r>
            <a:endParaRPr lang="en-US" sz="2050" dirty="0"/>
          </a:p>
        </p:txBody>
      </p:sp>
      <p:sp>
        <p:nvSpPr>
          <p:cNvPr id="6" name="Text 2">
            <a:extLst>
              <a:ext uri="{FF2B5EF4-FFF2-40B4-BE49-F238E27FC236}">
                <a16:creationId xmlns:a16="http://schemas.microsoft.com/office/drawing/2014/main" id="{DD1B85CD-7F51-5BAB-DEE7-4430C0ED9C8D}"/>
              </a:ext>
            </a:extLst>
          </p:cNvPr>
          <p:cNvSpPr/>
          <p:nvPr/>
        </p:nvSpPr>
        <p:spPr>
          <a:xfrm>
            <a:off x="7717631" y="2617827"/>
            <a:ext cx="6131838" cy="713899"/>
          </a:xfrm>
          <a:prstGeom prst="rect">
            <a:avLst/>
          </a:prstGeom>
          <a:noFill/>
          <a:ln/>
        </p:spPr>
        <p:txBody>
          <a:bodyPr wrap="square" lIns="0" tIns="0" rIns="0" bIns="0" rtlCol="0" anchor="t"/>
          <a:lstStyle/>
          <a:p>
            <a:pPr marL="0" indent="0" algn="l">
              <a:lnSpc>
                <a:spcPts val="2800"/>
              </a:lnSpc>
              <a:buNone/>
            </a:pPr>
            <a:r>
              <a:rPr lang="en-US" sz="1750" dirty="0">
                <a:solidFill>
                  <a:srgbClr val="F9EEE7"/>
                </a:solidFill>
                <a:latin typeface="Quattrocento" pitchFamily="34" charset="0"/>
                <a:ea typeface="Quattrocento" pitchFamily="34" charset="-122"/>
                <a:cs typeface="Quattrocento" pitchFamily="34" charset="-120"/>
              </a:rPr>
              <a:t>Multiple reports of receiving incorrect or counterfeit items.</a:t>
            </a:r>
            <a:endParaRPr lang="en-US" sz="1750" dirty="0"/>
          </a:p>
        </p:txBody>
      </p:sp>
      <p:pic>
        <p:nvPicPr>
          <p:cNvPr id="7" name="Image 2" descr="preencoded.png">
            <a:extLst>
              <a:ext uri="{FF2B5EF4-FFF2-40B4-BE49-F238E27FC236}">
                <a16:creationId xmlns:a16="http://schemas.microsoft.com/office/drawing/2014/main" id="{25C0B702-3FF2-B261-8CF8-522DC248DEBA}"/>
              </a:ext>
            </a:extLst>
          </p:cNvPr>
          <p:cNvPicPr>
            <a:picLocks noChangeAspect="1"/>
          </p:cNvPicPr>
          <p:nvPr/>
        </p:nvPicPr>
        <p:blipFill>
          <a:blip r:embed="rId5"/>
          <a:stretch>
            <a:fillRect/>
          </a:stretch>
        </p:blipFill>
        <p:spPr>
          <a:xfrm>
            <a:off x="6267331" y="3717727"/>
            <a:ext cx="1115616" cy="1784985"/>
          </a:xfrm>
          <a:prstGeom prst="rect">
            <a:avLst/>
          </a:prstGeom>
        </p:spPr>
      </p:pic>
      <p:sp>
        <p:nvSpPr>
          <p:cNvPr id="8" name="Text 3">
            <a:extLst>
              <a:ext uri="{FF2B5EF4-FFF2-40B4-BE49-F238E27FC236}">
                <a16:creationId xmlns:a16="http://schemas.microsoft.com/office/drawing/2014/main" id="{9C3FA553-5B26-382A-68D7-36B284AFF973}"/>
              </a:ext>
            </a:extLst>
          </p:cNvPr>
          <p:cNvSpPr/>
          <p:nvPr/>
        </p:nvSpPr>
        <p:spPr>
          <a:xfrm>
            <a:off x="7717631" y="3940850"/>
            <a:ext cx="2624971" cy="328136"/>
          </a:xfrm>
          <a:prstGeom prst="rect">
            <a:avLst/>
          </a:prstGeom>
          <a:noFill/>
          <a:ln/>
        </p:spPr>
        <p:txBody>
          <a:bodyPr wrap="none" lIns="0" tIns="0" rIns="0" bIns="0" rtlCol="0" anchor="t"/>
          <a:lstStyle/>
          <a:p>
            <a:pPr marL="0" indent="0" algn="l">
              <a:lnSpc>
                <a:spcPts val="2550"/>
              </a:lnSpc>
              <a:buNone/>
            </a:pPr>
            <a:r>
              <a:rPr lang="en-US" sz="2050" dirty="0">
                <a:solidFill>
                  <a:srgbClr val="F9EEE7"/>
                </a:solidFill>
                <a:latin typeface="Quattrocento" pitchFamily="34" charset="0"/>
                <a:ea typeface="Quattrocento" pitchFamily="34" charset="-122"/>
                <a:cs typeface="Quattrocento" pitchFamily="34" charset="-120"/>
              </a:rPr>
              <a:t>Return and Refund Challenges</a:t>
            </a:r>
            <a:endParaRPr lang="en-US" sz="2050" dirty="0"/>
          </a:p>
        </p:txBody>
      </p:sp>
      <p:sp>
        <p:nvSpPr>
          <p:cNvPr id="9" name="Text 4">
            <a:extLst>
              <a:ext uri="{FF2B5EF4-FFF2-40B4-BE49-F238E27FC236}">
                <a16:creationId xmlns:a16="http://schemas.microsoft.com/office/drawing/2014/main" id="{1696EC96-83C8-5877-1CEC-8D7E27BB0CE9}"/>
              </a:ext>
            </a:extLst>
          </p:cNvPr>
          <p:cNvSpPr/>
          <p:nvPr/>
        </p:nvSpPr>
        <p:spPr>
          <a:xfrm>
            <a:off x="7717631" y="4402812"/>
            <a:ext cx="6131838" cy="713899"/>
          </a:xfrm>
          <a:prstGeom prst="rect">
            <a:avLst/>
          </a:prstGeom>
          <a:noFill/>
          <a:ln/>
        </p:spPr>
        <p:txBody>
          <a:bodyPr wrap="square" lIns="0" tIns="0" rIns="0" bIns="0" rtlCol="0" anchor="t"/>
          <a:lstStyle/>
          <a:p>
            <a:pPr marL="0" indent="0" algn="l">
              <a:lnSpc>
                <a:spcPts val="2800"/>
              </a:lnSpc>
              <a:buNone/>
            </a:pPr>
            <a:r>
              <a:rPr lang="en-US" sz="1750" dirty="0">
                <a:solidFill>
                  <a:srgbClr val="F9EEE7"/>
                </a:solidFill>
                <a:latin typeface="Quattrocento" pitchFamily="34" charset="0"/>
                <a:ea typeface="Quattrocento" pitchFamily="34" charset="-122"/>
                <a:cs typeface="Quattrocento" pitchFamily="34" charset="-120"/>
              </a:rPr>
              <a:t>Difficulties in processing returns and obtaining refunds, with some customers alleging fraudulent practices.</a:t>
            </a:r>
            <a:endParaRPr lang="en-US" sz="1750" dirty="0"/>
          </a:p>
        </p:txBody>
      </p:sp>
      <p:pic>
        <p:nvPicPr>
          <p:cNvPr id="10" name="Image 3" descr="preencoded.png">
            <a:extLst>
              <a:ext uri="{FF2B5EF4-FFF2-40B4-BE49-F238E27FC236}">
                <a16:creationId xmlns:a16="http://schemas.microsoft.com/office/drawing/2014/main" id="{376D696E-8A62-161C-4607-E78EF39C4E5F}"/>
              </a:ext>
            </a:extLst>
          </p:cNvPr>
          <p:cNvPicPr>
            <a:picLocks noChangeAspect="1"/>
          </p:cNvPicPr>
          <p:nvPr/>
        </p:nvPicPr>
        <p:blipFill>
          <a:blip r:embed="rId6"/>
          <a:stretch>
            <a:fillRect/>
          </a:stretch>
        </p:blipFill>
        <p:spPr>
          <a:xfrm>
            <a:off x="6267331" y="5502712"/>
            <a:ext cx="1115616" cy="1784985"/>
          </a:xfrm>
          <a:prstGeom prst="rect">
            <a:avLst/>
          </a:prstGeom>
        </p:spPr>
      </p:pic>
      <p:sp>
        <p:nvSpPr>
          <p:cNvPr id="11" name="Text 5">
            <a:extLst>
              <a:ext uri="{FF2B5EF4-FFF2-40B4-BE49-F238E27FC236}">
                <a16:creationId xmlns:a16="http://schemas.microsoft.com/office/drawing/2014/main" id="{FE4D0F7B-8010-12E8-0A02-42D39463C35B}"/>
              </a:ext>
            </a:extLst>
          </p:cNvPr>
          <p:cNvSpPr/>
          <p:nvPr/>
        </p:nvSpPr>
        <p:spPr>
          <a:xfrm>
            <a:off x="7717631" y="5725835"/>
            <a:ext cx="2624971" cy="328136"/>
          </a:xfrm>
          <a:prstGeom prst="rect">
            <a:avLst/>
          </a:prstGeom>
          <a:noFill/>
          <a:ln/>
        </p:spPr>
        <p:txBody>
          <a:bodyPr wrap="none" lIns="0" tIns="0" rIns="0" bIns="0" rtlCol="0" anchor="t"/>
          <a:lstStyle/>
          <a:p>
            <a:pPr marL="0" indent="0" algn="l">
              <a:lnSpc>
                <a:spcPts val="2550"/>
              </a:lnSpc>
              <a:buNone/>
            </a:pPr>
            <a:r>
              <a:rPr lang="en-US" sz="2050" dirty="0">
                <a:solidFill>
                  <a:srgbClr val="F9EEE7"/>
                </a:solidFill>
                <a:latin typeface="Quattrocento" pitchFamily="34" charset="0"/>
                <a:ea typeface="Quattrocento" pitchFamily="34" charset="-122"/>
                <a:cs typeface="Quattrocento" pitchFamily="34" charset="-120"/>
              </a:rPr>
              <a:t>Customer Support Concerns</a:t>
            </a:r>
            <a:endParaRPr lang="en-US" sz="2050" dirty="0"/>
          </a:p>
        </p:txBody>
      </p:sp>
      <p:sp>
        <p:nvSpPr>
          <p:cNvPr id="12" name="Text 6">
            <a:extLst>
              <a:ext uri="{FF2B5EF4-FFF2-40B4-BE49-F238E27FC236}">
                <a16:creationId xmlns:a16="http://schemas.microsoft.com/office/drawing/2014/main" id="{09E84933-8884-FA8E-4173-AB977A42A778}"/>
              </a:ext>
            </a:extLst>
          </p:cNvPr>
          <p:cNvSpPr/>
          <p:nvPr/>
        </p:nvSpPr>
        <p:spPr>
          <a:xfrm>
            <a:off x="7717631" y="6187797"/>
            <a:ext cx="6131838" cy="713899"/>
          </a:xfrm>
          <a:prstGeom prst="rect">
            <a:avLst/>
          </a:prstGeom>
          <a:noFill/>
          <a:ln/>
        </p:spPr>
        <p:txBody>
          <a:bodyPr wrap="square" lIns="0" tIns="0" rIns="0" bIns="0" rtlCol="0" anchor="t"/>
          <a:lstStyle/>
          <a:p>
            <a:pPr marL="0" indent="0" algn="l">
              <a:lnSpc>
                <a:spcPts val="2800"/>
              </a:lnSpc>
              <a:buNone/>
            </a:pPr>
            <a:r>
              <a:rPr lang="en-US" sz="1750" dirty="0">
                <a:solidFill>
                  <a:srgbClr val="F9EEE7"/>
                </a:solidFill>
                <a:latin typeface="Quattrocento" pitchFamily="34" charset="0"/>
                <a:ea typeface="Quattrocento" pitchFamily="34" charset="-122"/>
                <a:cs typeface="Quattrocento" pitchFamily="34" charset="-120"/>
              </a:rPr>
              <a:t>Perceived unprofessionalism and lack of responsiveness from the customer service team.</a:t>
            </a:r>
            <a:endParaRPr lang="en-US" sz="1750" dirty="0"/>
          </a:p>
        </p:txBody>
      </p:sp>
    </p:spTree>
    <p:extLst>
      <p:ext uri="{BB962C8B-B14F-4D97-AF65-F5344CB8AC3E}">
        <p14:creationId xmlns:p14="http://schemas.microsoft.com/office/powerpoint/2010/main" val="3897084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BC838-4197-306C-1363-998F8BDEAB3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8B3EE29-0006-8082-880F-C749C6093A7C}"/>
              </a:ext>
            </a:extLst>
          </p:cNvPr>
          <p:cNvPicPr>
            <a:picLocks noChangeAspect="1"/>
          </p:cNvPicPr>
          <p:nvPr/>
        </p:nvPicPr>
        <p:blipFill>
          <a:blip r:embed="rId3"/>
          <a:stretch>
            <a:fillRect/>
          </a:stretch>
        </p:blipFill>
        <p:spPr>
          <a:xfrm>
            <a:off x="-29613" y="0"/>
            <a:ext cx="5486400" cy="8229600"/>
          </a:xfrm>
          <a:prstGeom prst="rect">
            <a:avLst/>
          </a:prstGeom>
        </p:spPr>
      </p:pic>
      <p:sp>
        <p:nvSpPr>
          <p:cNvPr id="3" name="Text 0">
            <a:extLst>
              <a:ext uri="{FF2B5EF4-FFF2-40B4-BE49-F238E27FC236}">
                <a16:creationId xmlns:a16="http://schemas.microsoft.com/office/drawing/2014/main" id="{A74FE7BE-D0C0-355E-7A53-F163BC5C127E}"/>
              </a:ext>
            </a:extLst>
          </p:cNvPr>
          <p:cNvSpPr/>
          <p:nvPr/>
        </p:nvSpPr>
        <p:spPr>
          <a:xfrm>
            <a:off x="6198037" y="1815312"/>
            <a:ext cx="7415927" cy="2004060"/>
          </a:xfrm>
          <a:prstGeom prst="rect">
            <a:avLst/>
          </a:prstGeom>
          <a:noFill/>
          <a:ln/>
        </p:spPr>
        <p:txBody>
          <a:bodyPr wrap="square" lIns="0" tIns="0" rIns="0" bIns="0" rtlCol="0" anchor="t"/>
          <a:lstStyle/>
          <a:p>
            <a:pPr marL="0" indent="0" algn="ctr">
              <a:lnSpc>
                <a:spcPts val="7850"/>
              </a:lnSpc>
              <a:buNone/>
            </a:pPr>
            <a:r>
              <a:rPr lang="en-US" sz="6300" dirty="0">
                <a:solidFill>
                  <a:srgbClr val="FFD9BE"/>
                </a:solidFill>
                <a:latin typeface="Quattrocento" pitchFamily="34" charset="0"/>
                <a:ea typeface="Quattrocento" pitchFamily="34" charset="-122"/>
                <a:cs typeface="Quattrocento" pitchFamily="34" charset="-120"/>
              </a:rPr>
              <a:t>TASK-III</a:t>
            </a:r>
          </a:p>
          <a:p>
            <a:pPr marL="0" indent="0" algn="ctr">
              <a:lnSpc>
                <a:spcPts val="7850"/>
              </a:lnSpc>
              <a:buNone/>
            </a:pPr>
            <a:endParaRPr lang="en-US" sz="6300" dirty="0">
              <a:solidFill>
                <a:srgbClr val="FFD9BE"/>
              </a:solidFill>
              <a:latin typeface="Quattrocento" pitchFamily="34" charset="0"/>
              <a:ea typeface="Quattrocento" pitchFamily="34" charset="-122"/>
              <a:cs typeface="Quattrocento" pitchFamily="34" charset="-120"/>
            </a:endParaRPr>
          </a:p>
          <a:p>
            <a:pPr marL="0" indent="0" algn="ctr">
              <a:lnSpc>
                <a:spcPts val="7850"/>
              </a:lnSpc>
              <a:buNone/>
            </a:pPr>
            <a:r>
              <a:rPr lang="en-US" sz="6000" dirty="0">
                <a:solidFill>
                  <a:srgbClr val="FFD9BE"/>
                </a:solidFill>
                <a:latin typeface="Quattrocento" pitchFamily="34" charset="0"/>
                <a:ea typeface="Quattrocento" pitchFamily="34" charset="-122"/>
                <a:cs typeface="Quattrocento" pitchFamily="34" charset="-120"/>
              </a:rPr>
              <a:t>BRAND PERCEPTION ANALYSIS</a:t>
            </a:r>
            <a:endParaRPr lang="en-US" sz="6000" dirty="0"/>
          </a:p>
        </p:txBody>
      </p:sp>
      <p:sp>
        <p:nvSpPr>
          <p:cNvPr id="4" name="Text 1">
            <a:extLst>
              <a:ext uri="{FF2B5EF4-FFF2-40B4-BE49-F238E27FC236}">
                <a16:creationId xmlns:a16="http://schemas.microsoft.com/office/drawing/2014/main" id="{A757C9E1-1ECF-A924-EF52-621A54CC01E9}"/>
              </a:ext>
            </a:extLst>
          </p:cNvPr>
          <p:cNvSpPr/>
          <p:nvPr/>
        </p:nvSpPr>
        <p:spPr>
          <a:xfrm>
            <a:off x="864037" y="4157067"/>
            <a:ext cx="7415927" cy="1580198"/>
          </a:xfrm>
          <a:prstGeom prst="rect">
            <a:avLst/>
          </a:prstGeom>
          <a:noFill/>
          <a:ln/>
        </p:spPr>
        <p:txBody>
          <a:bodyPr wrap="square" lIns="0" tIns="0" rIns="0" bIns="0" rtlCol="0" anchor="t"/>
          <a:lstStyle/>
          <a:p>
            <a:pPr marL="0" indent="0">
              <a:lnSpc>
                <a:spcPts val="3100"/>
              </a:lnSpc>
              <a:buNone/>
            </a:pPr>
            <a:endParaRPr lang="en-US" sz="1900" dirty="0"/>
          </a:p>
        </p:txBody>
      </p:sp>
    </p:spTree>
    <p:extLst>
      <p:ext uri="{BB962C8B-B14F-4D97-AF65-F5344CB8AC3E}">
        <p14:creationId xmlns:p14="http://schemas.microsoft.com/office/powerpoint/2010/main" val="233794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92493" y="607372"/>
            <a:ext cx="7406283" cy="726043"/>
          </a:xfrm>
          <a:prstGeom prst="rect">
            <a:avLst/>
          </a:prstGeom>
          <a:noFill/>
          <a:ln/>
        </p:spPr>
        <p:txBody>
          <a:bodyPr wrap="none" lIns="0" tIns="0" rIns="0" bIns="0" rtlCol="0" anchor="t"/>
          <a:lstStyle/>
          <a:p>
            <a:pPr marL="0" indent="0">
              <a:lnSpc>
                <a:spcPts val="5700"/>
              </a:lnSpc>
              <a:buNone/>
            </a:pPr>
            <a:r>
              <a:rPr lang="en-US" sz="4550" dirty="0">
                <a:solidFill>
                  <a:srgbClr val="FFD9BE"/>
                </a:solidFill>
                <a:latin typeface="Quattrocento" pitchFamily="34" charset="0"/>
                <a:ea typeface="Quattrocento" pitchFamily="34" charset="-122"/>
                <a:cs typeface="Quattrocento" pitchFamily="34" charset="-120"/>
              </a:rPr>
              <a:t>Common Descriptors on Social Media Posts </a:t>
            </a:r>
            <a:endParaRPr lang="en-US" sz="4550" dirty="0"/>
          </a:p>
        </p:txBody>
      </p:sp>
      <p:sp>
        <p:nvSpPr>
          <p:cNvPr id="3" name="Text 1"/>
          <p:cNvSpPr/>
          <p:nvPr/>
        </p:nvSpPr>
        <p:spPr>
          <a:xfrm>
            <a:off x="7068639" y="1538711"/>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Positive Descriptors</a:t>
            </a:r>
            <a:endParaRPr lang="en-US" sz="2250" dirty="0"/>
          </a:p>
        </p:txBody>
      </p:sp>
      <p:sp>
        <p:nvSpPr>
          <p:cNvPr id="4" name="Text 2"/>
          <p:cNvSpPr/>
          <p:nvPr/>
        </p:nvSpPr>
        <p:spPr>
          <a:xfrm>
            <a:off x="7068639" y="2073141"/>
            <a:ext cx="7300504" cy="790099"/>
          </a:xfrm>
          <a:prstGeom prst="rect">
            <a:avLst/>
          </a:prstGeom>
          <a:noFill/>
          <a:ln/>
        </p:spPr>
        <p:txBody>
          <a:bodyPr wrap="square" lIns="0" tIns="0" rIns="0" bIns="0" rtlCol="0" anchor="t"/>
          <a:lstStyle/>
          <a:p>
            <a:pPr marL="0" indent="0">
              <a:lnSpc>
                <a:spcPts val="3100"/>
              </a:lnSpc>
              <a:buNone/>
            </a:pPr>
            <a:r>
              <a:rPr lang="en-US" sz="2000" b="1" dirty="0">
                <a:solidFill>
                  <a:srgbClr val="F9EEE7"/>
                </a:solidFill>
                <a:latin typeface="Quattrocento" pitchFamily="34" charset="0"/>
                <a:ea typeface="Quattrocento" pitchFamily="34" charset="-122"/>
                <a:cs typeface="Quattrocento" pitchFamily="34" charset="-120"/>
              </a:rPr>
              <a:t>Stylish</a:t>
            </a:r>
            <a:r>
              <a:rPr lang="en-US" sz="1900" dirty="0">
                <a:solidFill>
                  <a:srgbClr val="F9EEE7"/>
                </a:solidFill>
                <a:latin typeface="Quattrocento" pitchFamily="34" charset="0"/>
                <a:ea typeface="Quattrocento" pitchFamily="34" charset="-122"/>
                <a:cs typeface="Quattrocento" pitchFamily="34" charset="-120"/>
              </a:rPr>
              <a:t>: Customers frequently describe Myntra's offerings as trendy and fashionable, appreciating the platform's alignment with current fashion trends.</a:t>
            </a:r>
          </a:p>
          <a:p>
            <a:pPr marL="0" indent="0">
              <a:lnSpc>
                <a:spcPts val="3100"/>
              </a:lnSpc>
              <a:buNone/>
            </a:pPr>
            <a:endParaRPr lang="en-US" sz="1900" dirty="0">
              <a:solidFill>
                <a:srgbClr val="F9EEE7"/>
              </a:solidFill>
              <a:latin typeface="Quattrocento" pitchFamily="34" charset="0"/>
              <a:ea typeface="Quattrocento" pitchFamily="34" charset="-122"/>
              <a:cs typeface="Quattrocento" pitchFamily="34" charset="-120"/>
            </a:endParaRPr>
          </a:p>
          <a:p>
            <a:pPr marL="0" indent="0">
              <a:lnSpc>
                <a:spcPts val="3100"/>
              </a:lnSpc>
              <a:buNone/>
            </a:pPr>
            <a:r>
              <a:rPr lang="en-US" sz="2000" b="1" dirty="0">
                <a:solidFill>
                  <a:srgbClr val="F9EEE7"/>
                </a:solidFill>
                <a:latin typeface="Quattrocento" pitchFamily="34" charset="0"/>
                <a:ea typeface="Quattrocento" pitchFamily="34" charset="-122"/>
                <a:cs typeface="Quattrocento" pitchFamily="34" charset="-120"/>
              </a:rPr>
              <a:t>Convenient</a:t>
            </a:r>
            <a:r>
              <a:rPr lang="en-US" sz="1900" dirty="0">
                <a:solidFill>
                  <a:srgbClr val="F9EEE7"/>
                </a:solidFill>
                <a:latin typeface="Quattrocento" pitchFamily="34" charset="0"/>
                <a:ea typeface="Quattrocento" pitchFamily="34" charset="-122"/>
                <a:cs typeface="Quattrocento" pitchFamily="34" charset="-120"/>
              </a:rPr>
              <a:t>: Users commend the user-friendly interface and seamless shopping experience.</a:t>
            </a:r>
            <a:endParaRPr lang="en-US" sz="1900" dirty="0"/>
          </a:p>
        </p:txBody>
      </p:sp>
      <p:sp>
        <p:nvSpPr>
          <p:cNvPr id="5" name="Text 3"/>
          <p:cNvSpPr/>
          <p:nvPr/>
        </p:nvSpPr>
        <p:spPr>
          <a:xfrm>
            <a:off x="7039844" y="4605128"/>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Negative Descriptors</a:t>
            </a:r>
            <a:endParaRPr lang="en-US" sz="2250" dirty="0"/>
          </a:p>
        </p:txBody>
      </p:sp>
      <p:sp>
        <p:nvSpPr>
          <p:cNvPr id="6" name="Text 4"/>
          <p:cNvSpPr/>
          <p:nvPr/>
        </p:nvSpPr>
        <p:spPr>
          <a:xfrm>
            <a:off x="7039844" y="5173668"/>
            <a:ext cx="6045279" cy="790099"/>
          </a:xfrm>
          <a:prstGeom prst="rect">
            <a:avLst/>
          </a:prstGeom>
          <a:noFill/>
          <a:ln/>
        </p:spPr>
        <p:txBody>
          <a:bodyPr wrap="square" lIns="0" tIns="0" rIns="0" bIns="0" rtlCol="0" anchor="t"/>
          <a:lstStyle/>
          <a:p>
            <a:pPr marL="0" indent="0">
              <a:lnSpc>
                <a:spcPts val="3100"/>
              </a:lnSpc>
              <a:buNone/>
            </a:pPr>
            <a:r>
              <a:rPr lang="en-US" sz="2000" b="1" dirty="0">
                <a:solidFill>
                  <a:srgbClr val="F9EEE7"/>
                </a:solidFill>
                <a:latin typeface="Quattrocento" pitchFamily="34" charset="0"/>
                <a:ea typeface="Quattrocento" pitchFamily="34" charset="-122"/>
                <a:cs typeface="Quattrocento" pitchFamily="34" charset="-120"/>
              </a:rPr>
              <a:t>Poor Customer Service</a:t>
            </a:r>
            <a:r>
              <a:rPr lang="en-US" sz="1900" dirty="0">
                <a:solidFill>
                  <a:srgbClr val="F9EEE7"/>
                </a:solidFill>
                <a:latin typeface="Quattrocento" pitchFamily="34" charset="0"/>
                <a:ea typeface="Quattrocento" pitchFamily="34" charset="-122"/>
                <a:cs typeface="Quattrocento" pitchFamily="34" charset="-120"/>
              </a:rPr>
              <a:t>: Numerous posts highlight dissatisfaction with customer support, citing unresponsiveness and inadequate issue resolution.</a:t>
            </a:r>
          </a:p>
          <a:p>
            <a:pPr marL="0" indent="0">
              <a:lnSpc>
                <a:spcPts val="3100"/>
              </a:lnSpc>
              <a:buNone/>
            </a:pPr>
            <a:endParaRPr lang="en-US" sz="1900" dirty="0">
              <a:solidFill>
                <a:srgbClr val="F9EEE7"/>
              </a:solidFill>
              <a:latin typeface="Quattrocento" pitchFamily="34" charset="0"/>
              <a:ea typeface="Quattrocento" pitchFamily="34" charset="-122"/>
              <a:cs typeface="Quattrocento" pitchFamily="34" charset="-120"/>
            </a:endParaRPr>
          </a:p>
          <a:p>
            <a:pPr marL="0" indent="0">
              <a:lnSpc>
                <a:spcPts val="3100"/>
              </a:lnSpc>
              <a:buNone/>
            </a:pPr>
            <a:r>
              <a:rPr lang="en-US" sz="2000" b="1" dirty="0">
                <a:solidFill>
                  <a:srgbClr val="F9EEE7"/>
                </a:solidFill>
                <a:latin typeface="Quattrocento" pitchFamily="34" charset="0"/>
                <a:ea typeface="Quattrocento" pitchFamily="34" charset="-122"/>
                <a:cs typeface="Quattrocento" pitchFamily="34" charset="-120"/>
              </a:rPr>
              <a:t>Delivery Issues</a:t>
            </a:r>
            <a:r>
              <a:rPr lang="en-US" sz="1900" dirty="0">
                <a:solidFill>
                  <a:srgbClr val="F9EEE7"/>
                </a:solidFill>
                <a:latin typeface="Quattrocento" pitchFamily="34" charset="0"/>
                <a:ea typeface="Quattrocento" pitchFamily="34" charset="-122"/>
                <a:cs typeface="Quattrocento" pitchFamily="34" charset="-120"/>
              </a:rPr>
              <a:t>: Complaints about delayed deliveries and receiving incorrect or damaged products are common.</a:t>
            </a:r>
            <a:endParaRPr lang="en-US" sz="1900" dirty="0"/>
          </a:p>
        </p:txBody>
      </p:sp>
      <p:pic>
        <p:nvPicPr>
          <p:cNvPr id="7" name="Picture 6">
            <a:extLst>
              <a:ext uri="{FF2B5EF4-FFF2-40B4-BE49-F238E27FC236}">
                <a16:creationId xmlns:a16="http://schemas.microsoft.com/office/drawing/2014/main" id="{0733882F-209A-11E8-8600-EE08211889D0}"/>
              </a:ext>
            </a:extLst>
          </p:cNvPr>
          <p:cNvPicPr>
            <a:picLocks noChangeAspect="1"/>
          </p:cNvPicPr>
          <p:nvPr/>
        </p:nvPicPr>
        <p:blipFill>
          <a:blip r:embed="rId3"/>
          <a:stretch>
            <a:fillRect/>
          </a:stretch>
        </p:blipFill>
        <p:spPr>
          <a:xfrm>
            <a:off x="146314" y="2073141"/>
            <a:ext cx="6591943" cy="542711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3351" y="804591"/>
            <a:ext cx="7415927" cy="2004060"/>
          </a:xfrm>
          <a:prstGeom prst="rect">
            <a:avLst/>
          </a:prstGeom>
          <a:noFill/>
          <a:ln/>
        </p:spPr>
        <p:txBody>
          <a:bodyPr wrap="square" lIns="0" tIns="0" rIns="0" bIns="0" rtlCol="0" anchor="t"/>
          <a:lstStyle/>
          <a:p>
            <a:pPr marL="0" indent="0">
              <a:lnSpc>
                <a:spcPts val="7850"/>
              </a:lnSpc>
              <a:buNone/>
            </a:pPr>
            <a:r>
              <a:rPr lang="en-US" sz="6300" dirty="0">
                <a:solidFill>
                  <a:srgbClr val="FFD9BE"/>
                </a:solidFill>
                <a:latin typeface="Quattrocento" pitchFamily="34" charset="0"/>
                <a:ea typeface="Quattrocento" pitchFamily="34" charset="-122"/>
                <a:cs typeface="Quattrocento" pitchFamily="34" charset="-120"/>
              </a:rPr>
              <a:t>Brand perception Insight</a:t>
            </a:r>
            <a:endParaRPr lang="en-US" sz="6300" dirty="0"/>
          </a:p>
        </p:txBody>
      </p:sp>
      <p:sp>
        <p:nvSpPr>
          <p:cNvPr id="4" name="Text 1"/>
          <p:cNvSpPr/>
          <p:nvPr/>
        </p:nvSpPr>
        <p:spPr>
          <a:xfrm>
            <a:off x="6263350" y="3169444"/>
            <a:ext cx="7415927" cy="1185148"/>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Myntra is perceived as a stylish and convenient platform offering a wide range of fashionable products. However, significant concerns exist regarding customer service quality and delivery reliability. Addressing these issues is crucial for enhancing overall customer satisfaction and brand perception. </a:t>
            </a:r>
          </a:p>
          <a:p>
            <a:pPr marL="0" indent="0">
              <a:lnSpc>
                <a:spcPts val="3100"/>
              </a:lnSpc>
              <a:buNone/>
            </a:pPr>
            <a:endParaRPr lang="en-US" sz="1900" dirty="0">
              <a:solidFill>
                <a:srgbClr val="F9EEE7"/>
              </a:solidFill>
              <a:latin typeface="Quattrocento" pitchFamily="34" charset="0"/>
              <a:ea typeface="Quattrocento" pitchFamily="34" charset="-122"/>
              <a:cs typeface="Quattrocento" pitchFamily="34" charset="-120"/>
            </a:endParaRPr>
          </a:p>
          <a:p>
            <a:pPr marL="0" indent="0">
              <a:lnSpc>
                <a:spcPts val="3100"/>
              </a:lnSpc>
              <a:buNone/>
            </a:pPr>
            <a:endParaRPr lang="en-US" sz="1900" dirty="0">
              <a:solidFill>
                <a:srgbClr val="F9EEE7"/>
              </a:solidFill>
              <a:latin typeface="Quattrocento" pitchFamily="34" charset="0"/>
              <a:ea typeface="Quattrocento" pitchFamily="34" charset="-122"/>
              <a:cs typeface="Quattrocento" pitchFamily="34" charset="-120"/>
            </a:endParaRPr>
          </a:p>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Platforms Analyzed: Twitter, Instagram, Facebook</a:t>
            </a:r>
          </a:p>
          <a:p>
            <a:pPr marL="0" indent="0">
              <a:lnSpc>
                <a:spcPts val="3100"/>
              </a:lnSpc>
              <a:buNone/>
            </a:pPr>
            <a:endParaRPr lang="en-US" sz="1900" dirty="0">
              <a:solidFill>
                <a:srgbClr val="F9EEE7"/>
              </a:solidFill>
              <a:latin typeface="Quattrocento" pitchFamily="34" charset="0"/>
            </a:endParaRPr>
          </a:p>
          <a:p>
            <a:pPr marL="0" indent="0">
              <a:lnSpc>
                <a:spcPts val="3100"/>
              </a:lnSpc>
              <a:buNone/>
            </a:pPr>
            <a:endParaRPr lang="en-US" sz="19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10008-0F9F-8591-FD4F-771B3E6D9B2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4746C85-C6A7-12AD-308A-F4CE7C692C7D}"/>
              </a:ext>
            </a:extLst>
          </p:cNvPr>
          <p:cNvPicPr>
            <a:picLocks noChangeAspect="1"/>
          </p:cNvPicPr>
          <p:nvPr/>
        </p:nvPicPr>
        <p:blipFill>
          <a:blip r:embed="rId3"/>
          <a:stretch>
            <a:fillRect/>
          </a:stretch>
        </p:blipFill>
        <p:spPr>
          <a:xfrm>
            <a:off x="-29613" y="0"/>
            <a:ext cx="5486400" cy="8229600"/>
          </a:xfrm>
          <a:prstGeom prst="rect">
            <a:avLst/>
          </a:prstGeom>
        </p:spPr>
      </p:pic>
      <p:sp>
        <p:nvSpPr>
          <p:cNvPr id="3" name="Text 0">
            <a:extLst>
              <a:ext uri="{FF2B5EF4-FFF2-40B4-BE49-F238E27FC236}">
                <a16:creationId xmlns:a16="http://schemas.microsoft.com/office/drawing/2014/main" id="{28ED0564-7F61-7227-CB01-94E854C03D81}"/>
              </a:ext>
            </a:extLst>
          </p:cNvPr>
          <p:cNvSpPr/>
          <p:nvPr/>
        </p:nvSpPr>
        <p:spPr>
          <a:xfrm>
            <a:off x="6241580" y="1717341"/>
            <a:ext cx="7415927" cy="2004060"/>
          </a:xfrm>
          <a:prstGeom prst="rect">
            <a:avLst/>
          </a:prstGeom>
          <a:noFill/>
          <a:ln/>
        </p:spPr>
        <p:txBody>
          <a:bodyPr wrap="square" lIns="0" tIns="0" rIns="0" bIns="0" rtlCol="0" anchor="t"/>
          <a:lstStyle/>
          <a:p>
            <a:pPr algn="ctr">
              <a:lnSpc>
                <a:spcPts val="7850"/>
              </a:lnSpc>
            </a:pPr>
            <a:r>
              <a:rPr lang="en-US" sz="6300" dirty="0">
                <a:solidFill>
                  <a:srgbClr val="FFD9BE"/>
                </a:solidFill>
                <a:latin typeface="Quattrocento" pitchFamily="34" charset="0"/>
                <a:ea typeface="Quattrocento" pitchFamily="34" charset="-122"/>
                <a:cs typeface="Quattrocento" pitchFamily="34" charset="-120"/>
              </a:rPr>
              <a:t> TASK-IV</a:t>
            </a:r>
          </a:p>
          <a:p>
            <a:pPr algn="ctr">
              <a:lnSpc>
                <a:spcPts val="7850"/>
              </a:lnSpc>
            </a:pPr>
            <a:endParaRPr lang="en-US" sz="6300" dirty="0">
              <a:solidFill>
                <a:srgbClr val="FFD9BE"/>
              </a:solidFill>
              <a:latin typeface="Quattrocento" pitchFamily="34" charset="0"/>
              <a:ea typeface="Quattrocento" pitchFamily="34" charset="-122"/>
              <a:cs typeface="Quattrocento" pitchFamily="34" charset="-120"/>
            </a:endParaRPr>
          </a:p>
          <a:p>
            <a:pPr marL="0" indent="0" algn="ctr">
              <a:lnSpc>
                <a:spcPts val="7850"/>
              </a:lnSpc>
              <a:buNone/>
            </a:pPr>
            <a:r>
              <a:rPr lang="en-US" sz="5200" dirty="0">
                <a:solidFill>
                  <a:srgbClr val="FFD9BE"/>
                </a:solidFill>
                <a:latin typeface="Quattrocento" pitchFamily="34" charset="0"/>
                <a:ea typeface="Quattrocento" pitchFamily="34" charset="-122"/>
                <a:cs typeface="Quattrocento" pitchFamily="34" charset="-120"/>
              </a:rPr>
              <a:t>CUSTOMER SENTIMENT ANALYSIS</a:t>
            </a:r>
            <a:endParaRPr lang="en-US" sz="5200" dirty="0"/>
          </a:p>
        </p:txBody>
      </p:sp>
      <p:sp>
        <p:nvSpPr>
          <p:cNvPr id="4" name="Text 1">
            <a:extLst>
              <a:ext uri="{FF2B5EF4-FFF2-40B4-BE49-F238E27FC236}">
                <a16:creationId xmlns:a16="http://schemas.microsoft.com/office/drawing/2014/main" id="{70B57440-BDFB-6A55-429B-FF041204EDFC}"/>
              </a:ext>
            </a:extLst>
          </p:cNvPr>
          <p:cNvSpPr/>
          <p:nvPr/>
        </p:nvSpPr>
        <p:spPr>
          <a:xfrm>
            <a:off x="864037" y="4157067"/>
            <a:ext cx="7415927" cy="1580198"/>
          </a:xfrm>
          <a:prstGeom prst="rect">
            <a:avLst/>
          </a:prstGeom>
          <a:noFill/>
          <a:ln/>
        </p:spPr>
        <p:txBody>
          <a:bodyPr wrap="square" lIns="0" tIns="0" rIns="0" bIns="0" rtlCol="0" anchor="t"/>
          <a:lstStyle/>
          <a:p>
            <a:pPr marL="0" indent="0">
              <a:lnSpc>
                <a:spcPts val="3100"/>
              </a:lnSpc>
              <a:buNone/>
            </a:pPr>
            <a:endParaRPr lang="en-US" sz="1900" dirty="0"/>
          </a:p>
        </p:txBody>
      </p:sp>
    </p:spTree>
    <p:extLst>
      <p:ext uri="{BB962C8B-B14F-4D97-AF65-F5344CB8AC3E}">
        <p14:creationId xmlns:p14="http://schemas.microsoft.com/office/powerpoint/2010/main" val="677438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88389"/>
            <a:ext cx="6655356" cy="726043"/>
          </a:xfrm>
          <a:prstGeom prst="rect">
            <a:avLst/>
          </a:prstGeom>
          <a:noFill/>
          <a:ln/>
        </p:spPr>
        <p:txBody>
          <a:bodyPr wrap="none" lIns="0" tIns="0" rIns="0" bIns="0" rtlCol="0" anchor="t"/>
          <a:lstStyle/>
          <a:p>
            <a:pPr marL="0" indent="0">
              <a:lnSpc>
                <a:spcPts val="5700"/>
              </a:lnSpc>
              <a:buNone/>
            </a:pPr>
            <a:r>
              <a:rPr lang="en-US" sz="4550" dirty="0">
                <a:solidFill>
                  <a:srgbClr val="FFD9BE"/>
                </a:solidFill>
                <a:latin typeface="Quattrocento" pitchFamily="34" charset="0"/>
                <a:ea typeface="Quattrocento" pitchFamily="34" charset="-122"/>
                <a:cs typeface="Quattrocento" pitchFamily="34" charset="-120"/>
              </a:rPr>
              <a:t>Sentiment Categorization</a:t>
            </a:r>
            <a:endParaRPr lang="en-US" sz="4550" dirty="0"/>
          </a:p>
        </p:txBody>
      </p:sp>
      <p:sp>
        <p:nvSpPr>
          <p:cNvPr id="4" name="Shape 1"/>
          <p:cNvSpPr/>
          <p:nvPr/>
        </p:nvSpPr>
        <p:spPr>
          <a:xfrm>
            <a:off x="6350437" y="1375280"/>
            <a:ext cx="555427" cy="555427"/>
          </a:xfrm>
          <a:prstGeom prst="roundRect">
            <a:avLst>
              <a:gd name="adj" fmla="val 6668"/>
            </a:avLst>
          </a:prstGeom>
          <a:solidFill>
            <a:srgbClr val="315251"/>
          </a:solidFill>
          <a:ln/>
        </p:spPr>
        <p:txBody>
          <a:bodyPr/>
          <a:lstStyle/>
          <a:p>
            <a:endParaRPr lang="en-IN"/>
          </a:p>
        </p:txBody>
      </p:sp>
      <p:sp>
        <p:nvSpPr>
          <p:cNvPr id="5" name="Text 2"/>
          <p:cNvSpPr/>
          <p:nvPr/>
        </p:nvSpPr>
        <p:spPr>
          <a:xfrm>
            <a:off x="6561141" y="1469655"/>
            <a:ext cx="123468" cy="348496"/>
          </a:xfrm>
          <a:prstGeom prst="rect">
            <a:avLst/>
          </a:prstGeom>
          <a:noFill/>
          <a:ln/>
        </p:spPr>
        <p:txBody>
          <a:bodyPr wrap="none" lIns="0" tIns="0" rIns="0" bIns="0" rtlCol="0" anchor="t"/>
          <a:lstStyle/>
          <a:p>
            <a:pPr marL="0" indent="0" algn="ctr">
              <a:lnSpc>
                <a:spcPts val="2700"/>
              </a:lnSpc>
              <a:buNone/>
            </a:pPr>
            <a:r>
              <a:rPr lang="en-US" sz="2700" dirty="0">
                <a:solidFill>
                  <a:srgbClr val="F9EEE7"/>
                </a:solidFill>
                <a:latin typeface="Quattrocento" pitchFamily="34" charset="0"/>
                <a:ea typeface="Quattrocento" pitchFamily="34" charset="-122"/>
                <a:cs typeface="Quattrocento" pitchFamily="34" charset="-120"/>
              </a:rPr>
              <a:t>1</a:t>
            </a:r>
            <a:endParaRPr lang="en-US" sz="2700" dirty="0"/>
          </a:p>
        </p:txBody>
      </p:sp>
      <p:sp>
        <p:nvSpPr>
          <p:cNvPr id="6" name="Text 3"/>
          <p:cNvSpPr/>
          <p:nvPr/>
        </p:nvSpPr>
        <p:spPr>
          <a:xfrm>
            <a:off x="7116568" y="1446214"/>
            <a:ext cx="3194090" cy="363141"/>
          </a:xfrm>
          <a:prstGeom prst="rect">
            <a:avLst/>
          </a:prstGeom>
          <a:noFill/>
          <a:ln/>
        </p:spPr>
        <p:txBody>
          <a:bodyPr wrap="none" lIns="0" tIns="0" rIns="0" bIns="0" rtlCol="0" anchor="t"/>
          <a:lstStyle/>
          <a:p>
            <a:pPr marL="0" indent="0">
              <a:lnSpc>
                <a:spcPts val="2850"/>
              </a:lnSpc>
              <a:buNone/>
            </a:pPr>
            <a:r>
              <a:rPr lang="en-US" sz="2250" dirty="0">
                <a:solidFill>
                  <a:srgbClr val="F9EEE7"/>
                </a:solidFill>
                <a:latin typeface="Quattrocento" pitchFamily="34" charset="0"/>
                <a:ea typeface="Quattrocento" pitchFamily="34" charset="-122"/>
                <a:cs typeface="Quattrocento" pitchFamily="34" charset="-120"/>
              </a:rPr>
              <a:t>Positive Sentiment (65%)</a:t>
            </a:r>
            <a:endParaRPr lang="en-US" sz="2250" dirty="0"/>
          </a:p>
        </p:txBody>
      </p:sp>
      <p:sp>
        <p:nvSpPr>
          <p:cNvPr id="7" name="Text 4"/>
          <p:cNvSpPr/>
          <p:nvPr/>
        </p:nvSpPr>
        <p:spPr>
          <a:xfrm>
            <a:off x="7121842" y="1986069"/>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Driven by quality products, trendy options, and user-friendly app experience.</a:t>
            </a:r>
            <a:endParaRPr lang="en-US" sz="1900" dirty="0"/>
          </a:p>
        </p:txBody>
      </p:sp>
      <p:sp>
        <p:nvSpPr>
          <p:cNvPr id="8" name="Shape 5"/>
          <p:cNvSpPr/>
          <p:nvPr/>
        </p:nvSpPr>
        <p:spPr>
          <a:xfrm>
            <a:off x="6350437" y="3103509"/>
            <a:ext cx="555427" cy="555427"/>
          </a:xfrm>
          <a:prstGeom prst="roundRect">
            <a:avLst>
              <a:gd name="adj" fmla="val 6668"/>
            </a:avLst>
          </a:prstGeom>
          <a:solidFill>
            <a:srgbClr val="315251"/>
          </a:solidFill>
          <a:ln/>
        </p:spPr>
        <p:txBody>
          <a:bodyPr/>
          <a:lstStyle/>
          <a:p>
            <a:endParaRPr lang="en-IN"/>
          </a:p>
        </p:txBody>
      </p:sp>
      <p:sp>
        <p:nvSpPr>
          <p:cNvPr id="9" name="Text 6"/>
          <p:cNvSpPr/>
          <p:nvPr/>
        </p:nvSpPr>
        <p:spPr>
          <a:xfrm>
            <a:off x="6533317" y="3206974"/>
            <a:ext cx="186809" cy="348496"/>
          </a:xfrm>
          <a:prstGeom prst="rect">
            <a:avLst/>
          </a:prstGeom>
          <a:noFill/>
          <a:ln/>
        </p:spPr>
        <p:txBody>
          <a:bodyPr wrap="none" lIns="0" tIns="0" rIns="0" bIns="0" rtlCol="0" anchor="t"/>
          <a:lstStyle/>
          <a:p>
            <a:pPr marL="0" indent="0" algn="ctr">
              <a:lnSpc>
                <a:spcPts val="2700"/>
              </a:lnSpc>
              <a:buNone/>
            </a:pPr>
            <a:r>
              <a:rPr lang="en-US" sz="2700" dirty="0">
                <a:solidFill>
                  <a:srgbClr val="F9EEE7"/>
                </a:solidFill>
                <a:latin typeface="Quattrocento" pitchFamily="34" charset="0"/>
                <a:ea typeface="Quattrocento" pitchFamily="34" charset="-122"/>
                <a:cs typeface="Quattrocento" pitchFamily="34" charset="-120"/>
              </a:rPr>
              <a:t>2</a:t>
            </a:r>
            <a:endParaRPr lang="en-US" sz="2700" dirty="0"/>
          </a:p>
        </p:txBody>
      </p:sp>
      <p:sp>
        <p:nvSpPr>
          <p:cNvPr id="10" name="Text 7"/>
          <p:cNvSpPr/>
          <p:nvPr/>
        </p:nvSpPr>
        <p:spPr>
          <a:xfrm>
            <a:off x="7115378" y="3172854"/>
            <a:ext cx="3195280" cy="363141"/>
          </a:xfrm>
          <a:prstGeom prst="rect">
            <a:avLst/>
          </a:prstGeom>
          <a:noFill/>
          <a:ln/>
        </p:spPr>
        <p:txBody>
          <a:bodyPr wrap="none" lIns="0" tIns="0" rIns="0" bIns="0" rtlCol="0" anchor="t"/>
          <a:lstStyle/>
          <a:p>
            <a:pPr marL="0" indent="0">
              <a:lnSpc>
                <a:spcPts val="2850"/>
              </a:lnSpc>
              <a:buNone/>
            </a:pPr>
            <a:r>
              <a:rPr lang="en-US" sz="2250" dirty="0">
                <a:solidFill>
                  <a:srgbClr val="F9EEE7"/>
                </a:solidFill>
                <a:latin typeface="Quattrocento" pitchFamily="34" charset="0"/>
                <a:ea typeface="Quattrocento" pitchFamily="34" charset="-122"/>
                <a:cs typeface="Quattrocento" pitchFamily="34" charset="-120"/>
              </a:rPr>
              <a:t>Neutral Sentiment (20%)</a:t>
            </a:r>
            <a:endParaRPr lang="en-US" sz="2250" dirty="0"/>
          </a:p>
        </p:txBody>
      </p:sp>
      <p:sp>
        <p:nvSpPr>
          <p:cNvPr id="11" name="Text 8"/>
          <p:cNvSpPr/>
          <p:nvPr/>
        </p:nvSpPr>
        <p:spPr>
          <a:xfrm>
            <a:off x="7109994" y="3667856"/>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Average experiences that meet but don't exceed expectations.</a:t>
            </a:r>
            <a:endParaRPr lang="en-US" sz="1900" dirty="0"/>
          </a:p>
        </p:txBody>
      </p:sp>
      <p:sp>
        <p:nvSpPr>
          <p:cNvPr id="12" name="Shape 9"/>
          <p:cNvSpPr/>
          <p:nvPr/>
        </p:nvSpPr>
        <p:spPr>
          <a:xfrm>
            <a:off x="6412169" y="4707893"/>
            <a:ext cx="555427" cy="555427"/>
          </a:xfrm>
          <a:prstGeom prst="roundRect">
            <a:avLst>
              <a:gd name="adj" fmla="val 6668"/>
            </a:avLst>
          </a:prstGeom>
          <a:solidFill>
            <a:srgbClr val="315251"/>
          </a:solidFill>
          <a:ln/>
        </p:spPr>
        <p:txBody>
          <a:bodyPr/>
          <a:lstStyle/>
          <a:p>
            <a:endParaRPr lang="en-IN"/>
          </a:p>
        </p:txBody>
      </p:sp>
      <p:sp>
        <p:nvSpPr>
          <p:cNvPr id="13" name="Text 10"/>
          <p:cNvSpPr/>
          <p:nvPr/>
        </p:nvSpPr>
        <p:spPr>
          <a:xfrm>
            <a:off x="6561141" y="4872603"/>
            <a:ext cx="189667" cy="348496"/>
          </a:xfrm>
          <a:prstGeom prst="rect">
            <a:avLst/>
          </a:prstGeom>
          <a:noFill/>
          <a:ln/>
        </p:spPr>
        <p:txBody>
          <a:bodyPr wrap="none" lIns="0" tIns="0" rIns="0" bIns="0" rtlCol="0" anchor="t"/>
          <a:lstStyle/>
          <a:p>
            <a:pPr marL="0" indent="0" algn="ctr">
              <a:lnSpc>
                <a:spcPts val="2700"/>
              </a:lnSpc>
              <a:buNone/>
            </a:pPr>
            <a:r>
              <a:rPr lang="en-US" sz="2700" dirty="0">
                <a:solidFill>
                  <a:srgbClr val="F9EEE7"/>
                </a:solidFill>
                <a:latin typeface="Quattrocento" pitchFamily="34" charset="0"/>
                <a:ea typeface="Quattrocento" pitchFamily="34" charset="-122"/>
                <a:cs typeface="Quattrocento" pitchFamily="34" charset="-120"/>
              </a:rPr>
              <a:t>3</a:t>
            </a:r>
            <a:endParaRPr lang="en-US" sz="2700" dirty="0"/>
          </a:p>
        </p:txBody>
      </p:sp>
      <p:sp>
        <p:nvSpPr>
          <p:cNvPr id="14" name="Text 11"/>
          <p:cNvSpPr/>
          <p:nvPr/>
        </p:nvSpPr>
        <p:spPr>
          <a:xfrm>
            <a:off x="7150475" y="4804036"/>
            <a:ext cx="3266361" cy="363141"/>
          </a:xfrm>
          <a:prstGeom prst="rect">
            <a:avLst/>
          </a:prstGeom>
          <a:noFill/>
          <a:ln/>
        </p:spPr>
        <p:txBody>
          <a:bodyPr wrap="none" lIns="0" tIns="0" rIns="0" bIns="0" rtlCol="0" anchor="t"/>
          <a:lstStyle/>
          <a:p>
            <a:pPr marL="0" indent="0">
              <a:lnSpc>
                <a:spcPts val="2850"/>
              </a:lnSpc>
              <a:buNone/>
            </a:pPr>
            <a:r>
              <a:rPr lang="en-US" sz="2250" dirty="0">
                <a:solidFill>
                  <a:srgbClr val="F9EEE7"/>
                </a:solidFill>
                <a:latin typeface="Quattrocento" pitchFamily="34" charset="0"/>
                <a:ea typeface="Quattrocento" pitchFamily="34" charset="-122"/>
                <a:cs typeface="Quattrocento" pitchFamily="34" charset="-120"/>
              </a:rPr>
              <a:t>Negative Sentiment (15%)</a:t>
            </a:r>
            <a:endParaRPr lang="en-US" sz="2250" dirty="0"/>
          </a:p>
        </p:txBody>
      </p:sp>
      <p:sp>
        <p:nvSpPr>
          <p:cNvPr id="15" name="Text 12"/>
          <p:cNvSpPr/>
          <p:nvPr/>
        </p:nvSpPr>
        <p:spPr>
          <a:xfrm>
            <a:off x="7150475" y="5299367"/>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Issues with customer service, delivery delays, and product inconsistencies.</a:t>
            </a:r>
            <a:endParaRPr lang="en-US" sz="1900" dirty="0"/>
          </a:p>
        </p:txBody>
      </p:sp>
      <p:sp>
        <p:nvSpPr>
          <p:cNvPr id="16" name="Text 5">
            <a:extLst>
              <a:ext uri="{FF2B5EF4-FFF2-40B4-BE49-F238E27FC236}">
                <a16:creationId xmlns:a16="http://schemas.microsoft.com/office/drawing/2014/main" id="{25798CC1-16D0-BC54-3D1F-34E5EEE2849D}"/>
              </a:ext>
            </a:extLst>
          </p:cNvPr>
          <p:cNvSpPr/>
          <p:nvPr/>
        </p:nvSpPr>
        <p:spPr>
          <a:xfrm>
            <a:off x="6412169" y="6525304"/>
            <a:ext cx="2085380" cy="260747"/>
          </a:xfrm>
          <a:prstGeom prst="rect">
            <a:avLst/>
          </a:prstGeom>
          <a:noFill/>
          <a:ln/>
        </p:spPr>
        <p:txBody>
          <a:bodyPr wrap="none" lIns="0" tIns="0" rIns="0" bIns="0" rtlCol="0" anchor="t"/>
          <a:lstStyle/>
          <a:p>
            <a:pPr marL="0" indent="0" algn="l">
              <a:lnSpc>
                <a:spcPts val="2050"/>
              </a:lnSpc>
              <a:buNone/>
            </a:pPr>
            <a:r>
              <a:rPr lang="en-US" b="1" dirty="0">
                <a:solidFill>
                  <a:srgbClr val="F9EEE7"/>
                </a:solidFill>
                <a:latin typeface="Quattrocento" pitchFamily="34" charset="0"/>
                <a:ea typeface="Quattrocento" pitchFamily="34" charset="-122"/>
                <a:cs typeface="Quattrocento" pitchFamily="34" charset="-120"/>
              </a:rPr>
              <a:t>Strategic Implications</a:t>
            </a:r>
            <a:endParaRPr lang="en-US" b="1" dirty="0"/>
          </a:p>
        </p:txBody>
      </p:sp>
      <p:sp>
        <p:nvSpPr>
          <p:cNvPr id="17" name="Text 6">
            <a:extLst>
              <a:ext uri="{FF2B5EF4-FFF2-40B4-BE49-F238E27FC236}">
                <a16:creationId xmlns:a16="http://schemas.microsoft.com/office/drawing/2014/main" id="{5CD26466-848F-01C9-1000-B141DC12FA0F}"/>
              </a:ext>
            </a:extLst>
          </p:cNvPr>
          <p:cNvSpPr/>
          <p:nvPr/>
        </p:nvSpPr>
        <p:spPr>
          <a:xfrm>
            <a:off x="6368122" y="6981154"/>
            <a:ext cx="7367404" cy="425720"/>
          </a:xfrm>
          <a:prstGeom prst="rect">
            <a:avLst/>
          </a:prstGeom>
          <a:noFill/>
          <a:ln/>
        </p:spPr>
        <p:txBody>
          <a:bodyPr wrap="none" lIns="0" tIns="0" rIns="0" bIns="0" rtlCol="0" anchor="t"/>
          <a:lstStyle/>
          <a:p>
            <a:pPr marL="0" indent="0" algn="l">
              <a:lnSpc>
                <a:spcPts val="2200"/>
              </a:lnSpc>
              <a:buNone/>
            </a:pPr>
            <a:r>
              <a:rPr lang="en-US" sz="1600" dirty="0">
                <a:solidFill>
                  <a:srgbClr val="F9EEE7"/>
                </a:solidFill>
                <a:latin typeface="Quattrocento" pitchFamily="34" charset="0"/>
                <a:ea typeface="Quattrocento" pitchFamily="34" charset="-122"/>
                <a:cs typeface="Quattrocento" pitchFamily="34" charset="-120"/>
              </a:rPr>
              <a:t>Focus on improving service and post-purchase engagement to boost satisfaction.</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AAAAB-CDF2-037E-BC47-C43A8382EA2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61F64F1-0322-FEFC-79CC-3B6F6DF5871A}"/>
              </a:ext>
            </a:extLst>
          </p:cNvPr>
          <p:cNvPicPr>
            <a:picLocks noChangeAspect="1"/>
          </p:cNvPicPr>
          <p:nvPr/>
        </p:nvPicPr>
        <p:blipFill>
          <a:blip r:embed="rId3"/>
          <a:stretch>
            <a:fillRect/>
          </a:stretch>
        </p:blipFill>
        <p:spPr>
          <a:xfrm>
            <a:off x="-29613" y="0"/>
            <a:ext cx="5486400" cy="8229600"/>
          </a:xfrm>
          <a:prstGeom prst="rect">
            <a:avLst/>
          </a:prstGeom>
        </p:spPr>
      </p:pic>
      <p:sp>
        <p:nvSpPr>
          <p:cNvPr id="3" name="Text 0">
            <a:extLst>
              <a:ext uri="{FF2B5EF4-FFF2-40B4-BE49-F238E27FC236}">
                <a16:creationId xmlns:a16="http://schemas.microsoft.com/office/drawing/2014/main" id="{24B3F1B7-AC41-4AD3-DDD1-429EED33BD69}"/>
              </a:ext>
            </a:extLst>
          </p:cNvPr>
          <p:cNvSpPr/>
          <p:nvPr/>
        </p:nvSpPr>
        <p:spPr>
          <a:xfrm>
            <a:off x="6233738" y="3231237"/>
            <a:ext cx="7415927" cy="2004060"/>
          </a:xfrm>
          <a:prstGeom prst="rect">
            <a:avLst/>
          </a:prstGeom>
          <a:noFill/>
          <a:ln/>
        </p:spPr>
        <p:txBody>
          <a:bodyPr wrap="square" lIns="0" tIns="0" rIns="0" bIns="0" rtlCol="0" anchor="t"/>
          <a:lstStyle/>
          <a:p>
            <a:pPr marL="0" indent="0" algn="ctr">
              <a:lnSpc>
                <a:spcPts val="7850"/>
              </a:lnSpc>
              <a:buNone/>
            </a:pPr>
            <a:r>
              <a:rPr lang="en-US" sz="6300" dirty="0">
                <a:solidFill>
                  <a:srgbClr val="FFD9BE"/>
                </a:solidFill>
                <a:latin typeface="Quattrocento" pitchFamily="34" charset="0"/>
                <a:ea typeface="Quattrocento" pitchFamily="34" charset="-122"/>
                <a:cs typeface="Quattrocento" pitchFamily="34" charset="-120"/>
              </a:rPr>
              <a:t>OVERVIEW OF MYNTRA</a:t>
            </a:r>
            <a:endParaRPr lang="en-US" sz="6300" dirty="0"/>
          </a:p>
        </p:txBody>
      </p:sp>
      <p:sp>
        <p:nvSpPr>
          <p:cNvPr id="4" name="Text 1">
            <a:extLst>
              <a:ext uri="{FF2B5EF4-FFF2-40B4-BE49-F238E27FC236}">
                <a16:creationId xmlns:a16="http://schemas.microsoft.com/office/drawing/2014/main" id="{5B77D510-F164-D1EA-C901-9CCEA84C14F1}"/>
              </a:ext>
            </a:extLst>
          </p:cNvPr>
          <p:cNvSpPr/>
          <p:nvPr/>
        </p:nvSpPr>
        <p:spPr>
          <a:xfrm>
            <a:off x="864037" y="4157067"/>
            <a:ext cx="7415927" cy="1580198"/>
          </a:xfrm>
          <a:prstGeom prst="rect">
            <a:avLst/>
          </a:prstGeom>
          <a:noFill/>
          <a:ln/>
        </p:spPr>
        <p:txBody>
          <a:bodyPr wrap="square" lIns="0" tIns="0" rIns="0" bIns="0" rtlCol="0" anchor="t"/>
          <a:lstStyle/>
          <a:p>
            <a:pPr marL="0" indent="0">
              <a:lnSpc>
                <a:spcPts val="3100"/>
              </a:lnSpc>
              <a:buNone/>
            </a:pPr>
            <a:endParaRPr lang="en-US" sz="1900" dirty="0"/>
          </a:p>
        </p:txBody>
      </p:sp>
    </p:spTree>
    <p:extLst>
      <p:ext uri="{BB962C8B-B14F-4D97-AF65-F5344CB8AC3E}">
        <p14:creationId xmlns:p14="http://schemas.microsoft.com/office/powerpoint/2010/main" val="3019072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B367E-6C1C-5980-698F-544BE3DC5F4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AEBBAB6-47D9-711F-9C56-286D5E3DA83D}"/>
              </a:ext>
            </a:extLst>
          </p:cNvPr>
          <p:cNvPicPr>
            <a:picLocks noChangeAspect="1"/>
          </p:cNvPicPr>
          <p:nvPr/>
        </p:nvPicPr>
        <p:blipFill>
          <a:blip r:embed="rId3"/>
          <a:stretch>
            <a:fillRect/>
          </a:stretch>
        </p:blipFill>
        <p:spPr>
          <a:xfrm>
            <a:off x="-29613" y="0"/>
            <a:ext cx="5486400" cy="8229600"/>
          </a:xfrm>
          <a:prstGeom prst="rect">
            <a:avLst/>
          </a:prstGeom>
        </p:spPr>
      </p:pic>
      <p:sp>
        <p:nvSpPr>
          <p:cNvPr id="3" name="Text 0">
            <a:extLst>
              <a:ext uri="{FF2B5EF4-FFF2-40B4-BE49-F238E27FC236}">
                <a16:creationId xmlns:a16="http://schemas.microsoft.com/office/drawing/2014/main" id="{0731F635-39A2-9053-AD44-06849206AE4C}"/>
              </a:ext>
            </a:extLst>
          </p:cNvPr>
          <p:cNvSpPr/>
          <p:nvPr/>
        </p:nvSpPr>
        <p:spPr>
          <a:xfrm>
            <a:off x="5682343" y="1186544"/>
            <a:ext cx="8730343" cy="5453742"/>
          </a:xfrm>
          <a:prstGeom prst="rect">
            <a:avLst/>
          </a:prstGeom>
          <a:noFill/>
          <a:ln/>
        </p:spPr>
        <p:txBody>
          <a:bodyPr wrap="square" lIns="0" tIns="0" rIns="0" bIns="0" rtlCol="0" anchor="t"/>
          <a:lstStyle/>
          <a:p>
            <a:pPr marL="0" indent="0" algn="ctr">
              <a:lnSpc>
                <a:spcPts val="7850"/>
              </a:lnSpc>
              <a:buNone/>
            </a:pPr>
            <a:r>
              <a:rPr lang="en-US" sz="6300" dirty="0">
                <a:solidFill>
                  <a:srgbClr val="FFD9BE"/>
                </a:solidFill>
                <a:latin typeface="Quattrocento" pitchFamily="34" charset="0"/>
                <a:ea typeface="Quattrocento" pitchFamily="34" charset="-122"/>
                <a:cs typeface="Quattrocento" pitchFamily="34" charset="-120"/>
              </a:rPr>
              <a:t>TASK-V </a:t>
            </a:r>
          </a:p>
          <a:p>
            <a:pPr marL="0" indent="0" algn="ctr">
              <a:lnSpc>
                <a:spcPts val="7850"/>
              </a:lnSpc>
              <a:buNone/>
            </a:pPr>
            <a:endParaRPr lang="en-US" sz="6300" dirty="0">
              <a:solidFill>
                <a:srgbClr val="FFD9BE"/>
              </a:solidFill>
              <a:latin typeface="Quattrocento" pitchFamily="34" charset="0"/>
              <a:ea typeface="Quattrocento" pitchFamily="34" charset="-122"/>
              <a:cs typeface="Quattrocento" pitchFamily="34" charset="-120"/>
            </a:endParaRPr>
          </a:p>
          <a:p>
            <a:pPr marL="0" indent="0" algn="ctr">
              <a:lnSpc>
                <a:spcPts val="7850"/>
              </a:lnSpc>
              <a:buNone/>
            </a:pPr>
            <a:r>
              <a:rPr lang="en-US" sz="6000" dirty="0">
                <a:solidFill>
                  <a:srgbClr val="FFD9BE"/>
                </a:solidFill>
                <a:latin typeface="Quattrocento" pitchFamily="34" charset="0"/>
                <a:ea typeface="Quattrocento" pitchFamily="34" charset="-122"/>
                <a:cs typeface="Quattrocento" pitchFamily="34" charset="-120"/>
              </a:rPr>
              <a:t>MARKET TRENDS IDENTIFICATION</a:t>
            </a:r>
            <a:endParaRPr lang="en-US" sz="6000" dirty="0"/>
          </a:p>
        </p:txBody>
      </p:sp>
      <p:sp>
        <p:nvSpPr>
          <p:cNvPr id="4" name="Text 1">
            <a:extLst>
              <a:ext uri="{FF2B5EF4-FFF2-40B4-BE49-F238E27FC236}">
                <a16:creationId xmlns:a16="http://schemas.microsoft.com/office/drawing/2014/main" id="{F0AC69EF-993B-DE07-E32D-6D68D83AF5CA}"/>
              </a:ext>
            </a:extLst>
          </p:cNvPr>
          <p:cNvSpPr/>
          <p:nvPr/>
        </p:nvSpPr>
        <p:spPr>
          <a:xfrm>
            <a:off x="864037" y="4157067"/>
            <a:ext cx="7415927" cy="1580198"/>
          </a:xfrm>
          <a:prstGeom prst="rect">
            <a:avLst/>
          </a:prstGeom>
          <a:noFill/>
          <a:ln/>
        </p:spPr>
        <p:txBody>
          <a:bodyPr wrap="square" lIns="0" tIns="0" rIns="0" bIns="0" rtlCol="0" anchor="t"/>
          <a:lstStyle/>
          <a:p>
            <a:pPr marL="0" indent="0">
              <a:lnSpc>
                <a:spcPts val="3100"/>
              </a:lnSpc>
              <a:buNone/>
            </a:pPr>
            <a:endParaRPr lang="en-US" sz="1900" dirty="0"/>
          </a:p>
        </p:txBody>
      </p:sp>
    </p:spTree>
    <p:extLst>
      <p:ext uri="{BB962C8B-B14F-4D97-AF65-F5344CB8AC3E}">
        <p14:creationId xmlns:p14="http://schemas.microsoft.com/office/powerpoint/2010/main" val="4144961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68693" y="489041"/>
            <a:ext cx="7689652" cy="726043"/>
          </a:xfrm>
          <a:prstGeom prst="rect">
            <a:avLst/>
          </a:prstGeom>
          <a:noFill/>
          <a:ln/>
        </p:spPr>
        <p:txBody>
          <a:bodyPr wrap="none" lIns="0" tIns="0" rIns="0" bIns="0" rtlCol="0" anchor="t"/>
          <a:lstStyle/>
          <a:p>
            <a:pPr marL="0" indent="0">
              <a:lnSpc>
                <a:spcPts val="5700"/>
              </a:lnSpc>
              <a:buNone/>
            </a:pPr>
            <a:r>
              <a:rPr lang="en-US" sz="4550" dirty="0">
                <a:solidFill>
                  <a:srgbClr val="FFD9BE"/>
                </a:solidFill>
                <a:latin typeface="Quattrocento" pitchFamily="34" charset="0"/>
                <a:ea typeface="Quattrocento" pitchFamily="34" charset="-122"/>
                <a:cs typeface="Quattrocento" pitchFamily="34" charset="-120"/>
              </a:rPr>
              <a:t>Popular Styles and Categories</a:t>
            </a:r>
            <a:endParaRPr lang="en-US" sz="4550" dirty="0"/>
          </a:p>
        </p:txBody>
      </p:sp>
      <p:pic>
        <p:nvPicPr>
          <p:cNvPr id="3" name="Image 0" descr="preencoded.png"/>
          <p:cNvPicPr>
            <a:picLocks noChangeAspect="1"/>
          </p:cNvPicPr>
          <p:nvPr/>
        </p:nvPicPr>
        <p:blipFill>
          <a:blip r:embed="rId3"/>
          <a:stretch>
            <a:fillRect/>
          </a:stretch>
        </p:blipFill>
        <p:spPr>
          <a:xfrm>
            <a:off x="829450" y="2547257"/>
            <a:ext cx="3984069" cy="2764122"/>
          </a:xfrm>
          <a:prstGeom prst="rect">
            <a:avLst/>
          </a:prstGeom>
        </p:spPr>
      </p:pic>
      <p:sp>
        <p:nvSpPr>
          <p:cNvPr id="4" name="Text 1"/>
          <p:cNvSpPr/>
          <p:nvPr/>
        </p:nvSpPr>
        <p:spPr>
          <a:xfrm>
            <a:off x="968693" y="5459492"/>
            <a:ext cx="2904530" cy="363141"/>
          </a:xfrm>
          <a:prstGeom prst="rect">
            <a:avLst/>
          </a:prstGeom>
          <a:noFill/>
          <a:ln/>
        </p:spPr>
        <p:txBody>
          <a:bodyPr wrap="none" lIns="0" tIns="0" rIns="0" bIns="0" rtlCol="0" anchor="t"/>
          <a:lstStyle/>
          <a:p>
            <a:pPr marL="0" indent="0" algn="l">
              <a:lnSpc>
                <a:spcPts val="2850"/>
              </a:lnSpc>
              <a:buNone/>
            </a:pPr>
            <a:r>
              <a:rPr lang="en-US" sz="2250" dirty="0">
                <a:solidFill>
                  <a:srgbClr val="F9EEE7"/>
                </a:solidFill>
                <a:latin typeface="Quattrocento" pitchFamily="34" charset="0"/>
                <a:ea typeface="Quattrocento" pitchFamily="34" charset="-122"/>
                <a:cs typeface="Quattrocento" pitchFamily="34" charset="-120"/>
              </a:rPr>
              <a:t>Pakistani Salwar Influence</a:t>
            </a:r>
            <a:endParaRPr lang="en-US" sz="2250" dirty="0"/>
          </a:p>
        </p:txBody>
      </p:sp>
      <p:sp>
        <p:nvSpPr>
          <p:cNvPr id="5" name="Text 2"/>
          <p:cNvSpPr/>
          <p:nvPr/>
        </p:nvSpPr>
        <p:spPr>
          <a:xfrm>
            <a:off x="968693" y="5970746"/>
            <a:ext cx="3984069" cy="790099"/>
          </a:xfrm>
          <a:prstGeom prst="rect">
            <a:avLst/>
          </a:prstGeom>
          <a:noFill/>
          <a:ln/>
        </p:spPr>
        <p:txBody>
          <a:bodyPr wrap="square" lIns="0" tIns="0" rIns="0" bIns="0" rtlCol="0" anchor="t"/>
          <a:lstStyle/>
          <a:p>
            <a:pPr marL="0" indent="0" algn="l">
              <a:lnSpc>
                <a:spcPts val="3100"/>
              </a:lnSpc>
              <a:buNone/>
            </a:pPr>
            <a:r>
              <a:rPr lang="en-US" sz="1900" dirty="0">
                <a:solidFill>
                  <a:srgbClr val="F9EEE7"/>
                </a:solidFill>
                <a:latin typeface="Quattrocento" pitchFamily="34" charset="0"/>
                <a:ea typeface="Quattrocento" pitchFamily="34" charset="-122"/>
                <a:cs typeface="Quattrocento" pitchFamily="34" charset="-120"/>
              </a:rPr>
              <a:t>The Pakistani salwar style is making a significant impact, with its elegant and comfortable design appealing to many. </a:t>
            </a:r>
            <a:endParaRPr lang="en-US" sz="1900" dirty="0"/>
          </a:p>
        </p:txBody>
      </p:sp>
      <p:sp>
        <p:nvSpPr>
          <p:cNvPr id="7" name="Text 3"/>
          <p:cNvSpPr/>
          <p:nvPr/>
        </p:nvSpPr>
        <p:spPr>
          <a:xfrm>
            <a:off x="5323046" y="5459492"/>
            <a:ext cx="2910959" cy="363141"/>
          </a:xfrm>
          <a:prstGeom prst="rect">
            <a:avLst/>
          </a:prstGeom>
          <a:noFill/>
          <a:ln/>
        </p:spPr>
        <p:txBody>
          <a:bodyPr wrap="none" lIns="0" tIns="0" rIns="0" bIns="0" rtlCol="0" anchor="t"/>
          <a:lstStyle/>
          <a:p>
            <a:pPr marL="0" indent="0" algn="l">
              <a:lnSpc>
                <a:spcPts val="2850"/>
              </a:lnSpc>
              <a:buNone/>
            </a:pPr>
            <a:r>
              <a:rPr lang="en-US" sz="2250" dirty="0">
                <a:solidFill>
                  <a:srgbClr val="F9EEE7"/>
                </a:solidFill>
                <a:latin typeface="Quattrocento" pitchFamily="34" charset="0"/>
                <a:ea typeface="Quattrocento" pitchFamily="34" charset="-122"/>
                <a:cs typeface="Quattrocento" pitchFamily="34" charset="-120"/>
              </a:rPr>
              <a:t>Mermaid Skirts</a:t>
            </a:r>
            <a:endParaRPr lang="en-US" sz="2250" dirty="0"/>
          </a:p>
        </p:txBody>
      </p:sp>
      <p:sp>
        <p:nvSpPr>
          <p:cNvPr id="8" name="Text 4"/>
          <p:cNvSpPr/>
          <p:nvPr/>
        </p:nvSpPr>
        <p:spPr>
          <a:xfrm>
            <a:off x="5323046" y="5970746"/>
            <a:ext cx="3984069" cy="790099"/>
          </a:xfrm>
          <a:prstGeom prst="rect">
            <a:avLst/>
          </a:prstGeom>
          <a:noFill/>
          <a:ln/>
        </p:spPr>
        <p:txBody>
          <a:bodyPr wrap="square" lIns="0" tIns="0" rIns="0" bIns="0" rtlCol="0" anchor="t"/>
          <a:lstStyle/>
          <a:p>
            <a:pPr marL="0" indent="0" algn="l">
              <a:lnSpc>
                <a:spcPts val="3100"/>
              </a:lnSpc>
              <a:buNone/>
            </a:pPr>
            <a:r>
              <a:rPr lang="en-US" sz="1900" dirty="0">
                <a:solidFill>
                  <a:srgbClr val="F9EEE7"/>
                </a:solidFill>
                <a:latin typeface="Quattrocento" pitchFamily="34" charset="0"/>
                <a:ea typeface="Quattrocento" pitchFamily="34" charset="-122"/>
                <a:cs typeface="Quattrocento" pitchFamily="34" charset="-120"/>
              </a:rPr>
              <a:t>The mermaid skirt silhouette is emerging as a trend in Indian fashion, offering a modern style in lehenga designs. </a:t>
            </a:r>
            <a:endParaRPr lang="en-US" sz="1900" dirty="0"/>
          </a:p>
        </p:txBody>
      </p:sp>
      <p:pic>
        <p:nvPicPr>
          <p:cNvPr id="9" name="Image 2" descr="preencoded.png"/>
          <p:cNvPicPr>
            <a:picLocks noChangeAspect="1"/>
          </p:cNvPicPr>
          <p:nvPr/>
        </p:nvPicPr>
        <p:blipFill>
          <a:blip r:embed="rId4"/>
          <a:stretch>
            <a:fillRect/>
          </a:stretch>
        </p:blipFill>
        <p:spPr>
          <a:xfrm>
            <a:off x="9546771" y="2547256"/>
            <a:ext cx="3984188" cy="2603625"/>
          </a:xfrm>
          <a:prstGeom prst="rect">
            <a:avLst/>
          </a:prstGeom>
        </p:spPr>
      </p:pic>
      <p:sp>
        <p:nvSpPr>
          <p:cNvPr id="10" name="Text 5"/>
          <p:cNvSpPr/>
          <p:nvPr/>
        </p:nvSpPr>
        <p:spPr>
          <a:xfrm>
            <a:off x="9677400" y="5379243"/>
            <a:ext cx="3451622" cy="363141"/>
          </a:xfrm>
          <a:prstGeom prst="rect">
            <a:avLst/>
          </a:prstGeom>
          <a:noFill/>
          <a:ln/>
        </p:spPr>
        <p:txBody>
          <a:bodyPr wrap="none" lIns="0" tIns="0" rIns="0" bIns="0" rtlCol="0" anchor="t"/>
          <a:lstStyle/>
          <a:p>
            <a:pPr marL="0" indent="0" algn="l">
              <a:lnSpc>
                <a:spcPts val="2850"/>
              </a:lnSpc>
              <a:buNone/>
            </a:pPr>
            <a:r>
              <a:rPr lang="en-US" sz="2250" dirty="0">
                <a:solidFill>
                  <a:srgbClr val="F9EEE7"/>
                </a:solidFill>
                <a:latin typeface="Quattrocento" pitchFamily="34" charset="0"/>
                <a:ea typeface="Quattrocento" pitchFamily="34" charset="-122"/>
                <a:cs typeface="Quattrocento" pitchFamily="34" charset="-120"/>
              </a:rPr>
              <a:t>Sportswear and Athleisure</a:t>
            </a:r>
            <a:endParaRPr lang="en-US" sz="2250" dirty="0"/>
          </a:p>
        </p:txBody>
      </p:sp>
      <p:sp>
        <p:nvSpPr>
          <p:cNvPr id="11" name="Text 6"/>
          <p:cNvSpPr/>
          <p:nvPr/>
        </p:nvSpPr>
        <p:spPr>
          <a:xfrm>
            <a:off x="9677400" y="5970746"/>
            <a:ext cx="3984188" cy="790099"/>
          </a:xfrm>
          <a:prstGeom prst="rect">
            <a:avLst/>
          </a:prstGeom>
          <a:noFill/>
          <a:ln/>
        </p:spPr>
        <p:txBody>
          <a:bodyPr wrap="square" lIns="0" tIns="0" rIns="0" bIns="0" rtlCol="0" anchor="t"/>
          <a:lstStyle/>
          <a:p>
            <a:pPr marL="0" indent="0" algn="l">
              <a:lnSpc>
                <a:spcPts val="3100"/>
              </a:lnSpc>
              <a:buNone/>
            </a:pPr>
            <a:r>
              <a:rPr lang="en-US" sz="1900" dirty="0">
                <a:solidFill>
                  <a:srgbClr val="F9EEE7"/>
                </a:solidFill>
                <a:latin typeface="Quattrocento" pitchFamily="34" charset="0"/>
                <a:ea typeface="Quattrocento" pitchFamily="34" charset="-122"/>
                <a:cs typeface="Quattrocento" pitchFamily="34" charset="-120"/>
              </a:rPr>
              <a:t>Sportswear is a general term for casual clothing that's typically worn for spectator sports, while athleisure is a style of clothing that combines sportswear with casual wear</a:t>
            </a:r>
            <a:endParaRPr lang="en-US" sz="1900" dirty="0"/>
          </a:p>
        </p:txBody>
      </p:sp>
      <p:pic>
        <p:nvPicPr>
          <p:cNvPr id="12" name="Picture 11">
            <a:extLst>
              <a:ext uri="{FF2B5EF4-FFF2-40B4-BE49-F238E27FC236}">
                <a16:creationId xmlns:a16="http://schemas.microsoft.com/office/drawing/2014/main" id="{6F5C46AC-263C-977C-9CCC-D51C894D8CDF}"/>
              </a:ext>
            </a:extLst>
          </p:cNvPr>
          <p:cNvPicPr>
            <a:picLocks noChangeAspect="1"/>
          </p:cNvPicPr>
          <p:nvPr/>
        </p:nvPicPr>
        <p:blipFill>
          <a:blip r:embed="rId5"/>
          <a:stretch>
            <a:fillRect/>
          </a:stretch>
        </p:blipFill>
        <p:spPr>
          <a:xfrm>
            <a:off x="5323046" y="2547257"/>
            <a:ext cx="3526356" cy="2764122"/>
          </a:xfrm>
          <a:prstGeom prst="rect">
            <a:avLst/>
          </a:prstGeom>
        </p:spPr>
      </p:pic>
      <p:sp>
        <p:nvSpPr>
          <p:cNvPr id="13" name="Text 1">
            <a:extLst>
              <a:ext uri="{FF2B5EF4-FFF2-40B4-BE49-F238E27FC236}">
                <a16:creationId xmlns:a16="http://schemas.microsoft.com/office/drawing/2014/main" id="{46072FD9-5701-25B5-127D-A49BAF5A3D04}"/>
              </a:ext>
            </a:extLst>
          </p:cNvPr>
          <p:cNvSpPr/>
          <p:nvPr/>
        </p:nvSpPr>
        <p:spPr>
          <a:xfrm>
            <a:off x="968692" y="1672862"/>
            <a:ext cx="6433594" cy="726043"/>
          </a:xfrm>
          <a:prstGeom prst="rect">
            <a:avLst/>
          </a:prstGeom>
          <a:noFill/>
          <a:ln/>
        </p:spPr>
        <p:txBody>
          <a:bodyPr wrap="none" lIns="0" tIns="0" rIns="0" bIns="0" rtlCol="0" anchor="t"/>
          <a:lstStyle/>
          <a:p>
            <a:pPr marL="0" indent="0" algn="l">
              <a:lnSpc>
                <a:spcPts val="2850"/>
              </a:lnSpc>
              <a:buNone/>
            </a:pPr>
            <a:r>
              <a:rPr lang="en-US" sz="2250" dirty="0">
                <a:solidFill>
                  <a:srgbClr val="F9EEE7"/>
                </a:solidFill>
                <a:latin typeface="Quattrocento" pitchFamily="34" charset="0"/>
              </a:rPr>
              <a:t>Source </a:t>
            </a:r>
            <a:r>
              <a:rPr lang="en-US" sz="2250" dirty="0">
                <a:solidFill>
                  <a:schemeClr val="bg1"/>
                </a:solidFill>
                <a:latin typeface="Quattrocento" pitchFamily="34" charset="0"/>
              </a:rPr>
              <a:t>: </a:t>
            </a:r>
            <a:r>
              <a:rPr lang="en-IN" sz="2400" dirty="0" err="1">
                <a:solidFill>
                  <a:schemeClr val="bg1"/>
                </a:solidFill>
                <a:hlinkClick r:id="rId6">
                  <a:extLst>
                    <a:ext uri="{A12FA001-AC4F-418D-AE19-62706E023703}">
                      <ahyp:hlinkClr xmlns:ahyp="http://schemas.microsoft.com/office/drawing/2018/hyperlinkcolor" val="tx"/>
                    </a:ext>
                  </a:extLst>
                </a:hlinkClick>
              </a:rPr>
              <a:t>Hatkay</a:t>
            </a:r>
            <a:r>
              <a:rPr lang="en-IN" sz="2400" dirty="0">
                <a:solidFill>
                  <a:schemeClr val="bg1"/>
                </a:solidFill>
              </a:rPr>
              <a:t> &amp; </a:t>
            </a:r>
            <a:r>
              <a:rPr lang="en-IN" sz="2400" u="sng" dirty="0">
                <a:solidFill>
                  <a:schemeClr val="bg1"/>
                </a:solidFill>
                <a:hlinkClick r:id="rId7">
                  <a:extLst>
                    <a:ext uri="{A12FA001-AC4F-418D-AE19-62706E023703}">
                      <ahyp:hlinkClr xmlns:ahyp="http://schemas.microsoft.com/office/drawing/2018/hyperlinkcolor" val="tx"/>
                    </a:ext>
                  </a:extLst>
                </a:hlinkClick>
              </a:rPr>
              <a:t>G3 Fashion</a:t>
            </a:r>
            <a:endParaRPr lang="en-US" sz="2250" u="sng" dirty="0">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D19DB-73D0-AE52-FADE-994411AE5DF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71B5A42-4374-88BE-699F-9391AB2A8C42}"/>
              </a:ext>
            </a:extLst>
          </p:cNvPr>
          <p:cNvSpPr/>
          <p:nvPr/>
        </p:nvSpPr>
        <p:spPr>
          <a:xfrm>
            <a:off x="968693" y="489041"/>
            <a:ext cx="7689652" cy="726043"/>
          </a:xfrm>
          <a:prstGeom prst="rect">
            <a:avLst/>
          </a:prstGeom>
          <a:noFill/>
          <a:ln/>
        </p:spPr>
        <p:txBody>
          <a:bodyPr wrap="none" lIns="0" tIns="0" rIns="0" bIns="0" rtlCol="0" anchor="t"/>
          <a:lstStyle/>
          <a:p>
            <a:pPr marL="0" indent="0">
              <a:lnSpc>
                <a:spcPts val="5700"/>
              </a:lnSpc>
              <a:buNone/>
            </a:pPr>
            <a:r>
              <a:rPr lang="en-US" sz="4550" dirty="0">
                <a:solidFill>
                  <a:srgbClr val="FFD9BE"/>
                </a:solidFill>
                <a:latin typeface="Quattrocento" pitchFamily="34" charset="0"/>
                <a:ea typeface="Quattrocento" pitchFamily="34" charset="-122"/>
                <a:cs typeface="Quattrocento" pitchFamily="34" charset="-120"/>
              </a:rPr>
              <a:t>Popular Styles and Categories</a:t>
            </a:r>
            <a:endParaRPr lang="en-US" sz="4550" dirty="0"/>
          </a:p>
        </p:txBody>
      </p:sp>
      <p:sp>
        <p:nvSpPr>
          <p:cNvPr id="4" name="Text 1">
            <a:extLst>
              <a:ext uri="{FF2B5EF4-FFF2-40B4-BE49-F238E27FC236}">
                <a16:creationId xmlns:a16="http://schemas.microsoft.com/office/drawing/2014/main" id="{F7E45C5F-E522-3B33-C378-02898318E765}"/>
              </a:ext>
            </a:extLst>
          </p:cNvPr>
          <p:cNvSpPr/>
          <p:nvPr/>
        </p:nvSpPr>
        <p:spPr>
          <a:xfrm>
            <a:off x="816293" y="4589894"/>
            <a:ext cx="2904530" cy="363141"/>
          </a:xfrm>
          <a:prstGeom prst="rect">
            <a:avLst/>
          </a:prstGeom>
          <a:noFill/>
          <a:ln/>
        </p:spPr>
        <p:txBody>
          <a:bodyPr wrap="none" lIns="0" tIns="0" rIns="0" bIns="0" rtlCol="0" anchor="t"/>
          <a:lstStyle/>
          <a:p>
            <a:pPr marL="0" indent="0" algn="l">
              <a:lnSpc>
                <a:spcPts val="2850"/>
              </a:lnSpc>
              <a:buNone/>
            </a:pPr>
            <a:r>
              <a:rPr lang="en-US" sz="2250" dirty="0">
                <a:solidFill>
                  <a:srgbClr val="F9EEE7"/>
                </a:solidFill>
                <a:latin typeface="Quattrocento" pitchFamily="34" charset="0"/>
                <a:ea typeface="Quattrocento" pitchFamily="34" charset="-122"/>
                <a:cs typeface="Quattrocento" pitchFamily="34" charset="-120"/>
              </a:rPr>
              <a:t>Fusion Wear</a:t>
            </a:r>
            <a:endParaRPr lang="en-US" sz="2250" dirty="0"/>
          </a:p>
        </p:txBody>
      </p:sp>
      <p:sp>
        <p:nvSpPr>
          <p:cNvPr id="5" name="Text 2">
            <a:extLst>
              <a:ext uri="{FF2B5EF4-FFF2-40B4-BE49-F238E27FC236}">
                <a16:creationId xmlns:a16="http://schemas.microsoft.com/office/drawing/2014/main" id="{D3593770-9022-3717-6400-5593FEB90240}"/>
              </a:ext>
            </a:extLst>
          </p:cNvPr>
          <p:cNvSpPr/>
          <p:nvPr/>
        </p:nvSpPr>
        <p:spPr>
          <a:xfrm>
            <a:off x="816292" y="5246012"/>
            <a:ext cx="3984069" cy="790099"/>
          </a:xfrm>
          <a:prstGeom prst="rect">
            <a:avLst/>
          </a:prstGeom>
          <a:noFill/>
          <a:ln/>
        </p:spPr>
        <p:txBody>
          <a:bodyPr wrap="square" lIns="0" tIns="0" rIns="0" bIns="0" rtlCol="0" anchor="t"/>
          <a:lstStyle/>
          <a:p>
            <a:pPr marL="0" indent="0" algn="l">
              <a:lnSpc>
                <a:spcPts val="3100"/>
              </a:lnSpc>
              <a:buNone/>
            </a:pPr>
            <a:r>
              <a:rPr lang="en-US" sz="1900" dirty="0">
                <a:solidFill>
                  <a:srgbClr val="F9EEE7"/>
                </a:solidFill>
                <a:latin typeface="Quattrocento" pitchFamily="34" charset="0"/>
                <a:ea typeface="Quattrocento" pitchFamily="34" charset="-122"/>
                <a:cs typeface="Quattrocento" pitchFamily="34" charset="-120"/>
              </a:rPr>
              <a:t>The blend of traditional Indian attire with Western elements is gaining popularity. Saree gowns and lehenga skirts paired with contemporary tops exemplify this trend, offering a unique look that merges tradition with modernity. </a:t>
            </a:r>
            <a:endParaRPr lang="en-US" sz="1900" dirty="0"/>
          </a:p>
        </p:txBody>
      </p:sp>
      <p:sp>
        <p:nvSpPr>
          <p:cNvPr id="7" name="Text 3">
            <a:extLst>
              <a:ext uri="{FF2B5EF4-FFF2-40B4-BE49-F238E27FC236}">
                <a16:creationId xmlns:a16="http://schemas.microsoft.com/office/drawing/2014/main" id="{A73D74C9-6C14-5F84-C393-910607D61F38}"/>
              </a:ext>
            </a:extLst>
          </p:cNvPr>
          <p:cNvSpPr/>
          <p:nvPr/>
        </p:nvSpPr>
        <p:spPr>
          <a:xfrm>
            <a:off x="5540690" y="4589894"/>
            <a:ext cx="2910959" cy="363141"/>
          </a:xfrm>
          <a:prstGeom prst="rect">
            <a:avLst/>
          </a:prstGeom>
          <a:noFill/>
          <a:ln/>
        </p:spPr>
        <p:txBody>
          <a:bodyPr wrap="none" lIns="0" tIns="0" rIns="0" bIns="0" rtlCol="0" anchor="t"/>
          <a:lstStyle/>
          <a:p>
            <a:pPr marL="0" indent="0" algn="l">
              <a:lnSpc>
                <a:spcPts val="2850"/>
              </a:lnSpc>
              <a:buNone/>
            </a:pPr>
            <a:r>
              <a:rPr lang="en-US" sz="2250" dirty="0">
                <a:solidFill>
                  <a:srgbClr val="F9EEE7"/>
                </a:solidFill>
                <a:latin typeface="Quattrocento" pitchFamily="34" charset="0"/>
                <a:ea typeface="Quattrocento" pitchFamily="34" charset="-122"/>
                <a:cs typeface="Quattrocento" pitchFamily="34" charset="-120"/>
              </a:rPr>
              <a:t>Metallic Accents</a:t>
            </a:r>
            <a:endParaRPr lang="en-US" sz="2250" dirty="0"/>
          </a:p>
        </p:txBody>
      </p:sp>
      <p:sp>
        <p:nvSpPr>
          <p:cNvPr id="8" name="Text 4">
            <a:extLst>
              <a:ext uri="{FF2B5EF4-FFF2-40B4-BE49-F238E27FC236}">
                <a16:creationId xmlns:a16="http://schemas.microsoft.com/office/drawing/2014/main" id="{B9BC0090-0825-53DA-2FEC-3093AEF38FBC}"/>
              </a:ext>
            </a:extLst>
          </p:cNvPr>
          <p:cNvSpPr/>
          <p:nvPr/>
        </p:nvSpPr>
        <p:spPr>
          <a:xfrm>
            <a:off x="5540691" y="5246011"/>
            <a:ext cx="3984069" cy="790099"/>
          </a:xfrm>
          <a:prstGeom prst="rect">
            <a:avLst/>
          </a:prstGeom>
          <a:noFill/>
          <a:ln/>
        </p:spPr>
        <p:txBody>
          <a:bodyPr wrap="square" lIns="0" tIns="0" rIns="0" bIns="0" rtlCol="0" anchor="t"/>
          <a:lstStyle/>
          <a:p>
            <a:pPr marL="0" indent="0" algn="l">
              <a:lnSpc>
                <a:spcPts val="3100"/>
              </a:lnSpc>
              <a:buNone/>
            </a:pPr>
            <a:r>
              <a:rPr lang="en-US" sz="1900" dirty="0">
                <a:solidFill>
                  <a:srgbClr val="F9EEE7"/>
                </a:solidFill>
                <a:latin typeface="Quattrocento" pitchFamily="34" charset="0"/>
                <a:ea typeface="Quattrocento" pitchFamily="34" charset="-122"/>
                <a:cs typeface="Quattrocento" pitchFamily="34" charset="-120"/>
              </a:rPr>
              <a:t>Incorporating metallic fabrics and embellishments into traditional outfits is on the rise, adding a modern twist to classic designs.</a:t>
            </a:r>
            <a:endParaRPr lang="en-US" sz="1900" dirty="0"/>
          </a:p>
        </p:txBody>
      </p:sp>
      <p:sp>
        <p:nvSpPr>
          <p:cNvPr id="10" name="Text 5">
            <a:extLst>
              <a:ext uri="{FF2B5EF4-FFF2-40B4-BE49-F238E27FC236}">
                <a16:creationId xmlns:a16="http://schemas.microsoft.com/office/drawing/2014/main" id="{3B7EBDEA-1B87-E2D9-4234-5C4CA29DF9B8}"/>
              </a:ext>
            </a:extLst>
          </p:cNvPr>
          <p:cNvSpPr/>
          <p:nvPr/>
        </p:nvSpPr>
        <p:spPr>
          <a:xfrm>
            <a:off x="9677400" y="4589893"/>
            <a:ext cx="3451622" cy="363141"/>
          </a:xfrm>
          <a:prstGeom prst="rect">
            <a:avLst/>
          </a:prstGeom>
          <a:noFill/>
          <a:ln/>
        </p:spPr>
        <p:txBody>
          <a:bodyPr wrap="none" lIns="0" tIns="0" rIns="0" bIns="0" rtlCol="0" anchor="t"/>
          <a:lstStyle/>
          <a:p>
            <a:pPr marL="0" indent="0" algn="l">
              <a:lnSpc>
                <a:spcPts val="2850"/>
              </a:lnSpc>
              <a:buNone/>
            </a:pPr>
            <a:r>
              <a:rPr lang="en-US" sz="2250" dirty="0">
                <a:solidFill>
                  <a:srgbClr val="F9EEE7"/>
                </a:solidFill>
                <a:latin typeface="Quattrocento" pitchFamily="34" charset="0"/>
                <a:ea typeface="Quattrocento" pitchFamily="34" charset="-122"/>
                <a:cs typeface="Quattrocento" pitchFamily="34" charset="-120"/>
              </a:rPr>
              <a:t>Ethnic Jackets and Long Shrugs</a:t>
            </a:r>
            <a:endParaRPr lang="en-US" sz="2250" dirty="0"/>
          </a:p>
        </p:txBody>
      </p:sp>
      <p:sp>
        <p:nvSpPr>
          <p:cNvPr id="11" name="Text 6">
            <a:extLst>
              <a:ext uri="{FF2B5EF4-FFF2-40B4-BE49-F238E27FC236}">
                <a16:creationId xmlns:a16="http://schemas.microsoft.com/office/drawing/2014/main" id="{EC7F2FF5-DBCD-4EBF-750A-B8B3777C5A62}"/>
              </a:ext>
            </a:extLst>
          </p:cNvPr>
          <p:cNvSpPr/>
          <p:nvPr/>
        </p:nvSpPr>
        <p:spPr>
          <a:xfrm>
            <a:off x="9677400" y="5246010"/>
            <a:ext cx="3984188" cy="790099"/>
          </a:xfrm>
          <a:prstGeom prst="rect">
            <a:avLst/>
          </a:prstGeom>
          <a:noFill/>
          <a:ln/>
        </p:spPr>
        <p:txBody>
          <a:bodyPr wrap="square" lIns="0" tIns="0" rIns="0" bIns="0" rtlCol="0" anchor="t"/>
          <a:lstStyle/>
          <a:p>
            <a:pPr marL="0" indent="0" algn="l">
              <a:lnSpc>
                <a:spcPts val="3100"/>
              </a:lnSpc>
              <a:buNone/>
            </a:pPr>
            <a:r>
              <a:rPr lang="en-US" sz="1900" dirty="0">
                <a:solidFill>
                  <a:srgbClr val="F9EEE7"/>
                </a:solidFill>
                <a:latin typeface="Quattrocento" pitchFamily="34" charset="0"/>
                <a:ea typeface="Quattrocento" pitchFamily="34" charset="-122"/>
                <a:cs typeface="Quattrocento" pitchFamily="34" charset="-120"/>
              </a:rPr>
              <a:t>Layering traditional outfits with ethnic jackets and long shrugs is becoming a favored style, providing versatility and a contemporary edge.</a:t>
            </a:r>
            <a:endParaRPr lang="en-US" sz="1900" dirty="0"/>
          </a:p>
        </p:txBody>
      </p:sp>
      <p:pic>
        <p:nvPicPr>
          <p:cNvPr id="16" name="Picture 15">
            <a:extLst>
              <a:ext uri="{FF2B5EF4-FFF2-40B4-BE49-F238E27FC236}">
                <a16:creationId xmlns:a16="http://schemas.microsoft.com/office/drawing/2014/main" id="{921EDF64-6E88-0B72-8B3B-7CB57D1A8C51}"/>
              </a:ext>
            </a:extLst>
          </p:cNvPr>
          <p:cNvPicPr>
            <a:picLocks noChangeAspect="1"/>
          </p:cNvPicPr>
          <p:nvPr/>
        </p:nvPicPr>
        <p:blipFill>
          <a:blip r:embed="rId3"/>
          <a:stretch>
            <a:fillRect/>
          </a:stretch>
        </p:blipFill>
        <p:spPr>
          <a:xfrm>
            <a:off x="9842810" y="1443958"/>
            <a:ext cx="2910959" cy="2910959"/>
          </a:xfrm>
          <a:prstGeom prst="rect">
            <a:avLst/>
          </a:prstGeom>
        </p:spPr>
      </p:pic>
      <p:pic>
        <p:nvPicPr>
          <p:cNvPr id="17" name="Picture 16">
            <a:extLst>
              <a:ext uri="{FF2B5EF4-FFF2-40B4-BE49-F238E27FC236}">
                <a16:creationId xmlns:a16="http://schemas.microsoft.com/office/drawing/2014/main" id="{611DE944-2F47-012A-F50F-E4FCE4C6105F}"/>
              </a:ext>
            </a:extLst>
          </p:cNvPr>
          <p:cNvPicPr>
            <a:picLocks noChangeAspect="1"/>
          </p:cNvPicPr>
          <p:nvPr/>
        </p:nvPicPr>
        <p:blipFill>
          <a:blip r:embed="rId4"/>
          <a:stretch>
            <a:fillRect/>
          </a:stretch>
        </p:blipFill>
        <p:spPr>
          <a:xfrm>
            <a:off x="968693" y="1483367"/>
            <a:ext cx="2910958" cy="2910958"/>
          </a:xfrm>
          <a:prstGeom prst="rect">
            <a:avLst/>
          </a:prstGeom>
        </p:spPr>
      </p:pic>
      <p:pic>
        <p:nvPicPr>
          <p:cNvPr id="19" name="Picture 18">
            <a:extLst>
              <a:ext uri="{FF2B5EF4-FFF2-40B4-BE49-F238E27FC236}">
                <a16:creationId xmlns:a16="http://schemas.microsoft.com/office/drawing/2014/main" id="{14F49037-42E5-4DEB-0BF4-37ACA355278D}"/>
              </a:ext>
            </a:extLst>
          </p:cNvPr>
          <p:cNvPicPr>
            <a:picLocks noChangeAspect="1"/>
          </p:cNvPicPr>
          <p:nvPr/>
        </p:nvPicPr>
        <p:blipFill>
          <a:blip r:embed="rId5"/>
          <a:stretch>
            <a:fillRect/>
          </a:stretch>
        </p:blipFill>
        <p:spPr>
          <a:xfrm>
            <a:off x="5455842" y="1398517"/>
            <a:ext cx="2995807" cy="2995807"/>
          </a:xfrm>
          <a:prstGeom prst="rect">
            <a:avLst/>
          </a:prstGeom>
        </p:spPr>
      </p:pic>
    </p:spTree>
    <p:extLst>
      <p:ext uri="{BB962C8B-B14F-4D97-AF65-F5344CB8AC3E}">
        <p14:creationId xmlns:p14="http://schemas.microsoft.com/office/powerpoint/2010/main" val="2738299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8906" y="367321"/>
            <a:ext cx="5875615" cy="646152"/>
          </a:xfrm>
          <a:prstGeom prst="rect">
            <a:avLst/>
          </a:prstGeom>
          <a:noFill/>
          <a:ln/>
        </p:spPr>
        <p:txBody>
          <a:bodyPr wrap="none" lIns="0" tIns="0" rIns="0" bIns="0" rtlCol="0" anchor="t"/>
          <a:lstStyle/>
          <a:p>
            <a:pPr marL="0" indent="0">
              <a:lnSpc>
                <a:spcPts val="5050"/>
              </a:lnSpc>
              <a:buNone/>
            </a:pPr>
            <a:r>
              <a:rPr lang="en-US" sz="4050" dirty="0">
                <a:solidFill>
                  <a:srgbClr val="FFD9BE"/>
                </a:solidFill>
                <a:latin typeface="Quattrocento" pitchFamily="34" charset="0"/>
                <a:ea typeface="Quattrocento" pitchFamily="34" charset="-122"/>
                <a:cs typeface="Quattrocento" pitchFamily="34" charset="-120"/>
              </a:rPr>
              <a:t>Key Influencer Initiatives</a:t>
            </a:r>
            <a:endParaRPr lang="en-US" sz="4050" dirty="0"/>
          </a:p>
        </p:txBody>
      </p:sp>
      <p:pic>
        <p:nvPicPr>
          <p:cNvPr id="4" name="Image 1" descr="preencoded.png"/>
          <p:cNvPicPr>
            <a:picLocks noChangeAspect="1"/>
          </p:cNvPicPr>
          <p:nvPr/>
        </p:nvPicPr>
        <p:blipFill>
          <a:blip r:embed="rId4"/>
          <a:stretch>
            <a:fillRect/>
          </a:stretch>
        </p:blipFill>
        <p:spPr>
          <a:xfrm>
            <a:off x="768906" y="1418940"/>
            <a:ext cx="549116" cy="549116"/>
          </a:xfrm>
          <a:prstGeom prst="rect">
            <a:avLst/>
          </a:prstGeom>
        </p:spPr>
      </p:pic>
      <p:sp>
        <p:nvSpPr>
          <p:cNvPr id="5" name="Text 1"/>
          <p:cNvSpPr/>
          <p:nvPr/>
        </p:nvSpPr>
        <p:spPr>
          <a:xfrm>
            <a:off x="1476477" y="1531989"/>
            <a:ext cx="2584490" cy="323017"/>
          </a:xfrm>
          <a:prstGeom prst="rect">
            <a:avLst/>
          </a:prstGeom>
          <a:noFill/>
          <a:ln/>
        </p:spPr>
        <p:txBody>
          <a:bodyPr wrap="none" lIns="0" tIns="0" rIns="0" bIns="0" rtlCol="0" anchor="t"/>
          <a:lstStyle/>
          <a:p>
            <a:pPr marL="0" indent="0" algn="l">
              <a:lnSpc>
                <a:spcPts val="2500"/>
              </a:lnSpc>
              <a:buNone/>
            </a:pPr>
            <a:r>
              <a:rPr lang="en-US" sz="2000" dirty="0">
                <a:solidFill>
                  <a:srgbClr val="F9EEE7"/>
                </a:solidFill>
                <a:latin typeface="Quattrocento" pitchFamily="34" charset="0"/>
                <a:ea typeface="Quattrocento" pitchFamily="34" charset="-122"/>
                <a:cs typeface="Quattrocento" pitchFamily="34" charset="-120"/>
              </a:rPr>
              <a:t>Myntra Fashion Superstar</a:t>
            </a:r>
            <a:endParaRPr lang="en-US" sz="2000" dirty="0"/>
          </a:p>
        </p:txBody>
      </p:sp>
      <p:sp>
        <p:nvSpPr>
          <p:cNvPr id="6" name="Text 2"/>
          <p:cNvSpPr/>
          <p:nvPr/>
        </p:nvSpPr>
        <p:spPr>
          <a:xfrm>
            <a:off x="768906" y="2033077"/>
            <a:ext cx="7720338" cy="1362777"/>
          </a:xfrm>
          <a:prstGeom prst="rect">
            <a:avLst/>
          </a:prstGeom>
          <a:noFill/>
          <a:ln/>
        </p:spPr>
        <p:txBody>
          <a:bodyPr wrap="none" lIns="0" tIns="0" rIns="0" bIns="0" rtlCol="0" anchor="t"/>
          <a:lstStyle/>
          <a:p>
            <a:pPr marL="0" indent="0" algn="l">
              <a:lnSpc>
                <a:spcPts val="2750"/>
              </a:lnSpc>
              <a:buNone/>
            </a:pPr>
            <a:r>
              <a:rPr lang="en-US" sz="1700" dirty="0">
                <a:solidFill>
                  <a:srgbClr val="F9EEE7"/>
                </a:solidFill>
                <a:latin typeface="Quattrocento" pitchFamily="34" charset="0"/>
                <a:ea typeface="Quattrocento" pitchFamily="34" charset="-122"/>
                <a:cs typeface="Quattrocento" pitchFamily="34" charset="-120"/>
              </a:rPr>
              <a:t>A reality show hosted on the Myntra app, aiming to discover and promote</a:t>
            </a:r>
          </a:p>
          <a:p>
            <a:pPr marL="0" indent="0" algn="l">
              <a:lnSpc>
                <a:spcPts val="2750"/>
              </a:lnSpc>
              <a:buNone/>
            </a:pPr>
            <a:r>
              <a:rPr lang="en-US" sz="1700" dirty="0">
                <a:solidFill>
                  <a:srgbClr val="F9EEE7"/>
                </a:solidFill>
                <a:latin typeface="Quattrocento" pitchFamily="34" charset="0"/>
                <a:ea typeface="Quattrocento" pitchFamily="34" charset="-122"/>
                <a:cs typeface="Quattrocento" pitchFamily="34" charset="-120"/>
              </a:rPr>
              <a:t>emerging fashion influencers. Participants showcase their styling skills, </a:t>
            </a:r>
          </a:p>
          <a:p>
            <a:pPr marL="0" indent="0" algn="l">
              <a:lnSpc>
                <a:spcPts val="2750"/>
              </a:lnSpc>
              <a:buNone/>
            </a:pPr>
            <a:r>
              <a:rPr lang="en-US" sz="1700" dirty="0">
                <a:solidFill>
                  <a:srgbClr val="F9EEE7"/>
                </a:solidFill>
                <a:latin typeface="Quattrocento" pitchFamily="34" charset="0"/>
                <a:ea typeface="Quattrocento" pitchFamily="34" charset="-122"/>
                <a:cs typeface="Quattrocento" pitchFamily="34" charset="-120"/>
              </a:rPr>
              <a:t>with winners gaining significant exposure and opportunities to collaborate </a:t>
            </a:r>
          </a:p>
          <a:p>
            <a:pPr marL="0" indent="0" algn="l">
              <a:lnSpc>
                <a:spcPts val="2750"/>
              </a:lnSpc>
              <a:buNone/>
            </a:pPr>
            <a:r>
              <a:rPr lang="en-US" sz="1700" dirty="0">
                <a:solidFill>
                  <a:srgbClr val="F9EEE7"/>
                </a:solidFill>
                <a:latin typeface="Quattrocento" pitchFamily="34" charset="0"/>
                <a:ea typeface="Quattrocento" pitchFamily="34" charset="-122"/>
                <a:cs typeface="Quattrocento" pitchFamily="34" charset="-120"/>
              </a:rPr>
              <a:t>with Myntra. </a:t>
            </a:r>
            <a:r>
              <a:rPr lang="en-IN" sz="1600" dirty="0">
                <a:solidFill>
                  <a:schemeClr val="bg1"/>
                </a:solidFill>
                <a:hlinkClick r:id="rId5">
                  <a:extLst>
                    <a:ext uri="{A12FA001-AC4F-418D-AE19-62706E023703}">
                      <ahyp:hlinkClr xmlns:ahyp="http://schemas.microsoft.com/office/drawing/2018/hyperlinkcolor" val="tx"/>
                    </a:ext>
                  </a:extLst>
                </a:hlinkClick>
              </a:rPr>
              <a:t>Instagram</a:t>
            </a:r>
            <a:endParaRPr lang="en-US" sz="1700" dirty="0">
              <a:solidFill>
                <a:schemeClr val="bg1"/>
              </a:solidFill>
            </a:endParaRPr>
          </a:p>
        </p:txBody>
      </p:sp>
      <p:pic>
        <p:nvPicPr>
          <p:cNvPr id="7" name="Image 2" descr="preencoded.png"/>
          <p:cNvPicPr>
            <a:picLocks noChangeAspect="1"/>
          </p:cNvPicPr>
          <p:nvPr/>
        </p:nvPicPr>
        <p:blipFill>
          <a:blip r:embed="rId6"/>
          <a:stretch>
            <a:fillRect/>
          </a:stretch>
        </p:blipFill>
        <p:spPr>
          <a:xfrm>
            <a:off x="768906" y="3603307"/>
            <a:ext cx="549116" cy="549116"/>
          </a:xfrm>
          <a:prstGeom prst="rect">
            <a:avLst/>
          </a:prstGeom>
        </p:spPr>
      </p:pic>
      <p:sp>
        <p:nvSpPr>
          <p:cNvPr id="8" name="Text 3"/>
          <p:cNvSpPr/>
          <p:nvPr/>
        </p:nvSpPr>
        <p:spPr>
          <a:xfrm>
            <a:off x="1476477" y="3786735"/>
            <a:ext cx="2584490" cy="323017"/>
          </a:xfrm>
          <a:prstGeom prst="rect">
            <a:avLst/>
          </a:prstGeom>
          <a:noFill/>
          <a:ln/>
        </p:spPr>
        <p:txBody>
          <a:bodyPr wrap="none" lIns="0" tIns="0" rIns="0" bIns="0" rtlCol="0" anchor="t"/>
          <a:lstStyle/>
          <a:p>
            <a:pPr marL="0" indent="0" algn="l">
              <a:lnSpc>
                <a:spcPts val="2500"/>
              </a:lnSpc>
              <a:buNone/>
            </a:pPr>
            <a:r>
              <a:rPr lang="en-US" sz="2000" dirty="0">
                <a:solidFill>
                  <a:srgbClr val="F9EEE7"/>
                </a:solidFill>
                <a:latin typeface="Quattrocento" pitchFamily="34" charset="0"/>
                <a:ea typeface="Quattrocento" pitchFamily="34" charset="-122"/>
                <a:cs typeface="Quattrocento" pitchFamily="34" charset="-120"/>
              </a:rPr>
              <a:t>Myntra Studio</a:t>
            </a:r>
            <a:endParaRPr lang="en-US" sz="2000" dirty="0"/>
          </a:p>
        </p:txBody>
      </p:sp>
      <p:sp>
        <p:nvSpPr>
          <p:cNvPr id="9" name="Text 4"/>
          <p:cNvSpPr/>
          <p:nvPr/>
        </p:nvSpPr>
        <p:spPr>
          <a:xfrm>
            <a:off x="768906" y="4329423"/>
            <a:ext cx="7606189" cy="1060655"/>
          </a:xfrm>
          <a:prstGeom prst="rect">
            <a:avLst/>
          </a:prstGeom>
          <a:noFill/>
          <a:ln/>
        </p:spPr>
        <p:txBody>
          <a:bodyPr wrap="none" lIns="0" tIns="0" rIns="0" bIns="0" rtlCol="0" anchor="t"/>
          <a:lstStyle/>
          <a:p>
            <a:pPr marL="0" indent="0" algn="l">
              <a:lnSpc>
                <a:spcPts val="2750"/>
              </a:lnSpc>
              <a:buNone/>
            </a:pPr>
            <a:r>
              <a:rPr lang="en-US" sz="1700" dirty="0">
                <a:solidFill>
                  <a:srgbClr val="F9EEE7"/>
                </a:solidFill>
                <a:latin typeface="Quattrocento" pitchFamily="34" charset="0"/>
                <a:ea typeface="Quattrocento" pitchFamily="34" charset="-122"/>
                <a:cs typeface="Quattrocento" pitchFamily="34" charset="-120"/>
              </a:rPr>
              <a:t>An in-app content platform where influencers curate looks, share fashion tips,</a:t>
            </a:r>
          </a:p>
          <a:p>
            <a:pPr marL="0" indent="0" algn="l">
              <a:lnSpc>
                <a:spcPts val="2750"/>
              </a:lnSpc>
              <a:buNone/>
            </a:pPr>
            <a:r>
              <a:rPr lang="en-US" sz="1700" dirty="0">
                <a:solidFill>
                  <a:srgbClr val="F9EEE7"/>
                </a:solidFill>
                <a:latin typeface="Quattrocento" pitchFamily="34" charset="0"/>
                <a:ea typeface="Quattrocento" pitchFamily="34" charset="-122"/>
                <a:cs typeface="Quattrocento" pitchFamily="34" charset="-120"/>
              </a:rPr>
              <a:t>and engage with users. This initiative allows influencers to directly impact </a:t>
            </a:r>
          </a:p>
          <a:p>
            <a:pPr>
              <a:lnSpc>
                <a:spcPts val="2750"/>
              </a:lnSpc>
            </a:pPr>
            <a:r>
              <a:rPr lang="en-US" sz="1700" dirty="0">
                <a:solidFill>
                  <a:srgbClr val="F9EEE7"/>
                </a:solidFill>
                <a:latin typeface="Quattrocento" pitchFamily="34" charset="0"/>
                <a:ea typeface="Quattrocento" pitchFamily="34" charset="-122"/>
                <a:cs typeface="Quattrocento" pitchFamily="34" charset="-120"/>
              </a:rPr>
              <a:t>purchasing decisions by linking featured products. </a:t>
            </a:r>
            <a:r>
              <a:rPr lang="en-IN" sz="1600" dirty="0"/>
              <a:t>. </a:t>
            </a:r>
            <a:r>
              <a:rPr lang="en-IN" sz="1600" dirty="0">
                <a:solidFill>
                  <a:schemeClr val="bg1"/>
                </a:solidFill>
                <a:hlinkClick r:id="rId7">
                  <a:extLst>
                    <a:ext uri="{A12FA001-AC4F-418D-AE19-62706E023703}">
                      <ahyp:hlinkClr xmlns:ahyp="http://schemas.microsoft.com/office/drawing/2018/hyperlinkcolor" val="tx"/>
                    </a:ext>
                  </a:extLst>
                </a:hlinkClick>
              </a:rPr>
              <a:t>Myntra</a:t>
            </a:r>
            <a:endParaRPr lang="en-IN" sz="1600" dirty="0">
              <a:solidFill>
                <a:schemeClr val="bg1"/>
              </a:solidFill>
            </a:endParaRPr>
          </a:p>
          <a:p>
            <a:pPr marL="0" indent="0" algn="l">
              <a:lnSpc>
                <a:spcPts val="2750"/>
              </a:lnSpc>
              <a:buNone/>
            </a:pPr>
            <a:endParaRPr lang="en-US" sz="1700" dirty="0"/>
          </a:p>
        </p:txBody>
      </p:sp>
      <p:pic>
        <p:nvPicPr>
          <p:cNvPr id="10" name="Image 3" descr="preencoded.png"/>
          <p:cNvPicPr>
            <a:picLocks noChangeAspect="1"/>
          </p:cNvPicPr>
          <p:nvPr/>
        </p:nvPicPr>
        <p:blipFill>
          <a:blip r:embed="rId8"/>
          <a:stretch>
            <a:fillRect/>
          </a:stretch>
        </p:blipFill>
        <p:spPr>
          <a:xfrm>
            <a:off x="692706" y="5647407"/>
            <a:ext cx="549116" cy="549116"/>
          </a:xfrm>
          <a:prstGeom prst="rect">
            <a:avLst/>
          </a:prstGeom>
        </p:spPr>
      </p:pic>
      <p:sp>
        <p:nvSpPr>
          <p:cNvPr id="11" name="Text 5"/>
          <p:cNvSpPr/>
          <p:nvPr/>
        </p:nvSpPr>
        <p:spPr>
          <a:xfrm>
            <a:off x="1354276" y="5800189"/>
            <a:ext cx="2584490" cy="323017"/>
          </a:xfrm>
          <a:prstGeom prst="rect">
            <a:avLst/>
          </a:prstGeom>
          <a:noFill/>
          <a:ln/>
        </p:spPr>
        <p:txBody>
          <a:bodyPr wrap="none" lIns="0" tIns="0" rIns="0" bIns="0" rtlCol="0" anchor="t"/>
          <a:lstStyle/>
          <a:p>
            <a:pPr marL="0" indent="0" algn="l">
              <a:lnSpc>
                <a:spcPts val="2500"/>
              </a:lnSpc>
              <a:buNone/>
            </a:pPr>
            <a:r>
              <a:rPr lang="en-US" sz="2000" dirty="0">
                <a:solidFill>
                  <a:srgbClr val="F9EEE7"/>
                </a:solidFill>
                <a:latin typeface="Quattrocento" pitchFamily="34" charset="0"/>
                <a:ea typeface="Quattrocento" pitchFamily="34" charset="-122"/>
                <a:cs typeface="Quattrocento" pitchFamily="34" charset="-120"/>
              </a:rPr>
              <a:t>Maya – Virtual Influencer</a:t>
            </a:r>
            <a:endParaRPr lang="en-US" sz="2000" dirty="0"/>
          </a:p>
        </p:txBody>
      </p:sp>
      <p:sp>
        <p:nvSpPr>
          <p:cNvPr id="12" name="Text 6"/>
          <p:cNvSpPr/>
          <p:nvPr/>
        </p:nvSpPr>
        <p:spPr>
          <a:xfrm>
            <a:off x="768906" y="6372905"/>
            <a:ext cx="7606189" cy="1251262"/>
          </a:xfrm>
          <a:prstGeom prst="rect">
            <a:avLst/>
          </a:prstGeom>
          <a:noFill/>
          <a:ln/>
        </p:spPr>
        <p:txBody>
          <a:bodyPr wrap="none" lIns="0" tIns="0" rIns="0" bIns="0" rtlCol="0" anchor="t"/>
          <a:lstStyle/>
          <a:p>
            <a:pPr marL="0" indent="0" algn="l">
              <a:lnSpc>
                <a:spcPts val="2750"/>
              </a:lnSpc>
              <a:buNone/>
            </a:pPr>
            <a:r>
              <a:rPr lang="en-US" sz="1700" dirty="0">
                <a:solidFill>
                  <a:srgbClr val="F9EEE7"/>
                </a:solidFill>
                <a:latin typeface="Quattrocento" pitchFamily="34" charset="0"/>
                <a:ea typeface="Quattrocento" pitchFamily="34" charset="-122"/>
                <a:cs typeface="Quattrocento" pitchFamily="34" charset="-120"/>
              </a:rPr>
              <a:t>Myntra introduced 'Maya,' its first virtual fashion influencer, to engage with the</a:t>
            </a:r>
          </a:p>
          <a:p>
            <a:pPr marL="0" indent="0" algn="l">
              <a:lnSpc>
                <a:spcPts val="2750"/>
              </a:lnSpc>
              <a:buNone/>
            </a:pPr>
            <a:r>
              <a:rPr lang="en-US" sz="1700" dirty="0">
                <a:solidFill>
                  <a:srgbClr val="F9EEE7"/>
                </a:solidFill>
                <a:latin typeface="Quattrocento" pitchFamily="34" charset="0"/>
                <a:ea typeface="Quattrocento" pitchFamily="34" charset="-122"/>
                <a:cs typeface="Quattrocento" pitchFamily="34" charset="-120"/>
              </a:rPr>
              <a:t>digital-native audience. Maya interacts with users, showcases styles, and </a:t>
            </a:r>
          </a:p>
          <a:p>
            <a:pPr>
              <a:lnSpc>
                <a:spcPts val="2750"/>
              </a:lnSpc>
            </a:pPr>
            <a:r>
              <a:rPr lang="en-US" sz="1700" dirty="0">
                <a:solidFill>
                  <a:srgbClr val="F9EEE7"/>
                </a:solidFill>
                <a:latin typeface="Quattrocento" pitchFamily="34" charset="0"/>
                <a:ea typeface="Quattrocento" pitchFamily="34" charset="-122"/>
                <a:cs typeface="Quattrocento" pitchFamily="34" charset="-120"/>
              </a:rPr>
              <a:t>represents Myntra in the virtual fashion space. </a:t>
            </a:r>
            <a:r>
              <a:rPr lang="en-IN" sz="1600" dirty="0">
                <a:solidFill>
                  <a:schemeClr val="bg1"/>
                </a:solidFill>
              </a:rPr>
              <a:t> </a:t>
            </a:r>
            <a:r>
              <a:rPr lang="en-IN" sz="1600" dirty="0">
                <a:solidFill>
                  <a:schemeClr val="bg1"/>
                </a:solidFill>
                <a:hlinkClick r:id="rId9">
                  <a:extLst>
                    <a:ext uri="{A12FA001-AC4F-418D-AE19-62706E023703}">
                      <ahyp:hlinkClr xmlns:ahyp="http://schemas.microsoft.com/office/drawing/2018/hyperlinkcolor" val="tx"/>
                    </a:ext>
                  </a:extLst>
                </a:hlinkClick>
              </a:rPr>
              <a:t>India Today</a:t>
            </a:r>
            <a:endParaRPr lang="en-IN" sz="1600" dirty="0">
              <a:solidFill>
                <a:schemeClr val="bg1"/>
              </a:solidFill>
            </a:endParaRPr>
          </a:p>
          <a:p>
            <a:pPr marL="0" indent="0" algn="l">
              <a:lnSpc>
                <a:spcPts val="2750"/>
              </a:lnSpc>
              <a:buNone/>
            </a:pPr>
            <a:endParaRPr lang="en-US" sz="17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33400" y="643466"/>
            <a:ext cx="13007817" cy="1104967"/>
          </a:xfrm>
          <a:prstGeom prst="rect">
            <a:avLst/>
          </a:prstGeom>
          <a:noFill/>
          <a:ln/>
        </p:spPr>
        <p:txBody>
          <a:bodyPr wrap="none" lIns="0" tIns="0" rIns="0" bIns="0" rtlCol="0" anchor="t"/>
          <a:lstStyle/>
          <a:p>
            <a:pPr marL="0" indent="0">
              <a:lnSpc>
                <a:spcPts val="5700"/>
              </a:lnSpc>
              <a:buNone/>
            </a:pPr>
            <a:r>
              <a:rPr lang="en-US" sz="4550" dirty="0">
                <a:solidFill>
                  <a:srgbClr val="FFD9BE"/>
                </a:solidFill>
                <a:latin typeface="Quattrocento" pitchFamily="34" charset="0"/>
                <a:ea typeface="Quattrocento" pitchFamily="34" charset="-122"/>
                <a:cs typeface="Quattrocento" pitchFamily="34" charset="-120"/>
              </a:rPr>
              <a:t>Notable Influencers Associated with Myntra</a:t>
            </a:r>
            <a:endParaRPr lang="en-US" sz="4550" dirty="0"/>
          </a:p>
        </p:txBody>
      </p:sp>
      <p:sp>
        <p:nvSpPr>
          <p:cNvPr id="4" name="Shape 1"/>
          <p:cNvSpPr/>
          <p:nvPr/>
        </p:nvSpPr>
        <p:spPr>
          <a:xfrm>
            <a:off x="6350437" y="2170658"/>
            <a:ext cx="7557474" cy="2548097"/>
          </a:xfrm>
          <a:prstGeom prst="roundRect">
            <a:avLst>
              <a:gd name="adj" fmla="val 2063"/>
            </a:avLst>
          </a:prstGeom>
          <a:solidFill>
            <a:srgbClr val="315251"/>
          </a:solidFill>
          <a:ln/>
        </p:spPr>
        <p:txBody>
          <a:bodyPr/>
          <a:lstStyle/>
          <a:p>
            <a:endParaRPr lang="en-IN"/>
          </a:p>
        </p:txBody>
      </p:sp>
      <p:sp>
        <p:nvSpPr>
          <p:cNvPr id="5" name="Text 2"/>
          <p:cNvSpPr/>
          <p:nvPr/>
        </p:nvSpPr>
        <p:spPr>
          <a:xfrm>
            <a:off x="6597253" y="2365534"/>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9EEE7"/>
                </a:solidFill>
                <a:latin typeface="Quattrocento" pitchFamily="34" charset="0"/>
                <a:ea typeface="Quattrocento" pitchFamily="34" charset="-122"/>
                <a:cs typeface="Quattrocento" pitchFamily="34" charset="-120"/>
              </a:rPr>
              <a:t>Asmita Kaushik</a:t>
            </a:r>
            <a:endParaRPr lang="en-US" sz="2250" dirty="0"/>
          </a:p>
        </p:txBody>
      </p:sp>
      <p:sp>
        <p:nvSpPr>
          <p:cNvPr id="6" name="Text 3"/>
          <p:cNvSpPr/>
          <p:nvPr/>
        </p:nvSpPr>
        <p:spPr>
          <a:xfrm>
            <a:off x="6597253" y="2876788"/>
            <a:ext cx="6922294" cy="790099"/>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A fashion and travel influencer who was among the top contestants in Myntra Fashion Superstar Season 2. She shares her outfits and styling tips, influencing her followers' fashion choices. </a:t>
            </a:r>
            <a:r>
              <a:rPr lang="en-US" sz="1900" dirty="0">
                <a:solidFill>
                  <a:schemeClr val="bg1"/>
                </a:solidFill>
                <a:latin typeface="Quattrocento" pitchFamily="34" charset="0"/>
                <a:ea typeface="Quattrocento" pitchFamily="34" charset="-122"/>
                <a:cs typeface="Quattrocento" pitchFamily="34" charset="-120"/>
                <a:hlinkClick r:id="rId3">
                  <a:extLst>
                    <a:ext uri="{A12FA001-AC4F-418D-AE19-62706E023703}">
                      <ahyp:hlinkClr xmlns:ahyp="http://schemas.microsoft.com/office/drawing/2018/hyperlinkcolor" val="tx"/>
                    </a:ext>
                  </a:extLst>
                </a:hlinkClick>
              </a:rPr>
              <a:t>INSTAGRAM</a:t>
            </a:r>
            <a:endParaRPr lang="en-US" sz="1900" dirty="0">
              <a:solidFill>
                <a:schemeClr val="bg1"/>
              </a:solidFill>
            </a:endParaRPr>
          </a:p>
        </p:txBody>
      </p:sp>
      <p:sp>
        <p:nvSpPr>
          <p:cNvPr id="10" name="Shape 7"/>
          <p:cNvSpPr/>
          <p:nvPr/>
        </p:nvSpPr>
        <p:spPr>
          <a:xfrm>
            <a:off x="6350437" y="4965573"/>
            <a:ext cx="7557474" cy="2789894"/>
          </a:xfrm>
          <a:prstGeom prst="roundRect">
            <a:avLst>
              <a:gd name="adj" fmla="val 2645"/>
            </a:avLst>
          </a:prstGeom>
          <a:solidFill>
            <a:srgbClr val="315251"/>
          </a:solidFill>
          <a:ln/>
        </p:spPr>
        <p:txBody>
          <a:bodyPr/>
          <a:lstStyle/>
          <a:p>
            <a:endParaRPr lang="en-IN"/>
          </a:p>
        </p:txBody>
      </p:sp>
      <p:sp>
        <p:nvSpPr>
          <p:cNvPr id="11" name="Text 8"/>
          <p:cNvSpPr/>
          <p:nvPr/>
        </p:nvSpPr>
        <p:spPr>
          <a:xfrm>
            <a:off x="6597253" y="5387797"/>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9EEE7"/>
                </a:solidFill>
                <a:latin typeface="Quattrocento" pitchFamily="34" charset="0"/>
                <a:ea typeface="Quattrocento" pitchFamily="34" charset="-122"/>
                <a:cs typeface="Quattrocento" pitchFamily="34" charset="-120"/>
              </a:rPr>
              <a:t>Myntra Style Squad Members</a:t>
            </a:r>
            <a:endParaRPr lang="en-US" sz="2250" dirty="0"/>
          </a:p>
        </p:txBody>
      </p:sp>
      <p:sp>
        <p:nvSpPr>
          <p:cNvPr id="12" name="Text 9"/>
          <p:cNvSpPr/>
          <p:nvPr/>
        </p:nvSpPr>
        <p:spPr>
          <a:xfrm>
            <a:off x="6597253" y="5949393"/>
            <a:ext cx="6922294" cy="1636740"/>
          </a:xfrm>
          <a:prstGeom prst="rect">
            <a:avLst/>
          </a:prstGeom>
          <a:noFill/>
          <a:ln/>
        </p:spPr>
        <p:txBody>
          <a:bodyPr wrap="non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Influencers like Sonali Malhotra, Gaurav Pandey, and Arti Chauhan</a:t>
            </a:r>
          </a:p>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 are part of Myntra's Style Squad, creating content that resonates</a:t>
            </a:r>
          </a:p>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with fashion enthusiasts and drives engagement on the platform. </a:t>
            </a:r>
          </a:p>
          <a:p>
            <a:pPr marL="0" indent="0">
              <a:lnSpc>
                <a:spcPts val="3100"/>
              </a:lnSpc>
              <a:buNone/>
            </a:pPr>
            <a:r>
              <a:rPr lang="en-US" sz="1900" dirty="0">
                <a:solidFill>
                  <a:schemeClr val="bg1"/>
                </a:solidFill>
                <a:latin typeface="Quattrocento" pitchFamily="34" charset="0"/>
                <a:ea typeface="Quattrocento" pitchFamily="34" charset="-122"/>
                <a:cs typeface="Quattrocento" pitchFamily="34" charset="-120"/>
                <a:hlinkClick r:id="rId4">
                  <a:extLst>
                    <a:ext uri="{A12FA001-AC4F-418D-AE19-62706E023703}">
                      <ahyp:hlinkClr xmlns:ahyp="http://schemas.microsoft.com/office/drawing/2018/hyperlinkcolor" val="tx"/>
                    </a:ext>
                  </a:extLst>
                </a:hlinkClick>
              </a:rPr>
              <a:t>MYNTRA BLOG</a:t>
            </a:r>
            <a:endParaRPr lang="en-US" sz="1900" dirty="0">
              <a:solidFill>
                <a:schemeClr val="bg1"/>
              </a:solidFill>
            </a:endParaRPr>
          </a:p>
        </p:txBody>
      </p:sp>
      <p:pic>
        <p:nvPicPr>
          <p:cNvPr id="13" name="Picture 12">
            <a:extLst>
              <a:ext uri="{FF2B5EF4-FFF2-40B4-BE49-F238E27FC236}">
                <a16:creationId xmlns:a16="http://schemas.microsoft.com/office/drawing/2014/main" id="{C85E6E3B-DAD2-FCE6-EC39-DC2F9A7C7D0B}"/>
              </a:ext>
            </a:extLst>
          </p:cNvPr>
          <p:cNvPicPr>
            <a:picLocks noChangeAspect="1"/>
          </p:cNvPicPr>
          <p:nvPr/>
        </p:nvPicPr>
        <p:blipFill>
          <a:blip r:embed="rId5"/>
          <a:stretch>
            <a:fillRect/>
          </a:stretch>
        </p:blipFill>
        <p:spPr>
          <a:xfrm>
            <a:off x="76201" y="2552770"/>
            <a:ext cx="6038440" cy="339662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2C653-D3FD-63E6-9B08-E7931B45CE4F}"/>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91CD5BF-7BA0-91BC-183E-3EFCB159A789}"/>
              </a:ext>
            </a:extLst>
          </p:cNvPr>
          <p:cNvSpPr/>
          <p:nvPr/>
        </p:nvSpPr>
        <p:spPr>
          <a:xfrm>
            <a:off x="7428123" y="662702"/>
            <a:ext cx="7415927" cy="2004060"/>
          </a:xfrm>
          <a:prstGeom prst="rect">
            <a:avLst/>
          </a:prstGeom>
          <a:noFill/>
          <a:ln/>
        </p:spPr>
        <p:txBody>
          <a:bodyPr wrap="square" lIns="0" tIns="0" rIns="0" bIns="0" rtlCol="0" anchor="t"/>
          <a:lstStyle/>
          <a:p>
            <a:pPr marL="0" indent="0">
              <a:lnSpc>
                <a:spcPts val="7850"/>
              </a:lnSpc>
              <a:buNone/>
            </a:pPr>
            <a:r>
              <a:rPr lang="en-US" sz="5500" dirty="0">
                <a:solidFill>
                  <a:srgbClr val="FFD9BE"/>
                </a:solidFill>
                <a:latin typeface="Quattrocento" pitchFamily="34" charset="0"/>
                <a:ea typeface="Quattrocento" pitchFamily="34" charset="-122"/>
                <a:cs typeface="Quattrocento" pitchFamily="34" charset="-120"/>
              </a:rPr>
              <a:t>Influencer-Driven Campaigns</a:t>
            </a:r>
            <a:endParaRPr lang="en-US" sz="5500" dirty="0"/>
          </a:p>
        </p:txBody>
      </p:sp>
      <p:sp>
        <p:nvSpPr>
          <p:cNvPr id="4" name="Text 1">
            <a:extLst>
              <a:ext uri="{FF2B5EF4-FFF2-40B4-BE49-F238E27FC236}">
                <a16:creationId xmlns:a16="http://schemas.microsoft.com/office/drawing/2014/main" id="{18BDF826-05D3-3727-CAFB-1068B99443C6}"/>
              </a:ext>
            </a:extLst>
          </p:cNvPr>
          <p:cNvSpPr/>
          <p:nvPr/>
        </p:nvSpPr>
        <p:spPr>
          <a:xfrm>
            <a:off x="7315200" y="3169444"/>
            <a:ext cx="7141029" cy="3851842"/>
          </a:xfrm>
          <a:prstGeom prst="rect">
            <a:avLst/>
          </a:prstGeom>
          <a:noFill/>
          <a:ln/>
        </p:spPr>
        <p:txBody>
          <a:bodyPr wrap="square" lIns="0" tIns="0" rIns="0" bIns="0" rtlCol="0" anchor="t"/>
          <a:lstStyle/>
          <a:p>
            <a:pPr marL="0" indent="0">
              <a:lnSpc>
                <a:spcPts val="3100"/>
              </a:lnSpc>
              <a:buNone/>
            </a:pPr>
            <a:r>
              <a:rPr lang="en-US" sz="2200" b="1" dirty="0">
                <a:solidFill>
                  <a:srgbClr val="F9EEE7"/>
                </a:solidFill>
                <a:latin typeface="Quattrocento" pitchFamily="34" charset="0"/>
                <a:ea typeface="Quattrocento" pitchFamily="34" charset="-122"/>
                <a:cs typeface="Quattrocento" pitchFamily="34" charset="-120"/>
              </a:rPr>
              <a:t>Myntra FWD</a:t>
            </a:r>
          </a:p>
          <a:p>
            <a:pPr marL="0" indent="0">
              <a:lnSpc>
                <a:spcPts val="3100"/>
              </a:lnSpc>
              <a:buNone/>
            </a:pPr>
            <a:endParaRPr lang="en-US" sz="2200" b="1" dirty="0">
              <a:solidFill>
                <a:srgbClr val="F9EEE7"/>
              </a:solidFill>
              <a:latin typeface="Quattrocento" pitchFamily="34" charset="0"/>
              <a:ea typeface="Quattrocento" pitchFamily="34" charset="-122"/>
              <a:cs typeface="Quattrocento" pitchFamily="34" charset="-120"/>
            </a:endParaRPr>
          </a:p>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Targeting Gen Z shoppers, this campaign collaborated with over 15,000 influencers across various tiers, garnering more than 60 million views. The initiative leveraged influencers' credibility to promote fashion, beauty, and lifestyle products, significantly enhancing brand visibility among younger audiences. </a:t>
            </a:r>
          </a:p>
          <a:p>
            <a:pPr marL="0" indent="0">
              <a:lnSpc>
                <a:spcPts val="3100"/>
              </a:lnSpc>
              <a:buNone/>
            </a:pPr>
            <a:endParaRPr lang="en-US" sz="1900" dirty="0">
              <a:solidFill>
                <a:srgbClr val="F9EEE7"/>
              </a:solidFill>
              <a:latin typeface="Quattrocento" pitchFamily="34" charset="0"/>
              <a:ea typeface="Quattrocento" pitchFamily="34" charset="-122"/>
              <a:cs typeface="Quattrocento" pitchFamily="34" charset="-120"/>
            </a:endParaRPr>
          </a:p>
          <a:p>
            <a:pPr marL="0" indent="0">
              <a:lnSpc>
                <a:spcPts val="3100"/>
              </a:lnSpc>
              <a:buNone/>
            </a:pPr>
            <a:r>
              <a:rPr lang="en-US" sz="1900" dirty="0">
                <a:solidFill>
                  <a:schemeClr val="bg1"/>
                </a:solidFill>
                <a:latin typeface="Quattrocento" pitchFamily="34" charset="0"/>
                <a:ea typeface="Quattrocento" pitchFamily="34" charset="-122"/>
                <a:cs typeface="Quattrocento" pitchFamily="34" charset="-120"/>
                <a:hlinkClick r:id="rId3">
                  <a:extLst>
                    <a:ext uri="{A12FA001-AC4F-418D-AE19-62706E023703}">
                      <ahyp:hlinkClr xmlns:ahyp="http://schemas.microsoft.com/office/drawing/2018/hyperlinkcolor" val="tx"/>
                    </a:ext>
                  </a:extLst>
                </a:hlinkClick>
              </a:rPr>
              <a:t>SOCIAL SAMOSA</a:t>
            </a:r>
            <a:endParaRPr lang="en-US" sz="1900" dirty="0">
              <a:solidFill>
                <a:schemeClr val="bg1"/>
              </a:solidFill>
            </a:endParaRPr>
          </a:p>
        </p:txBody>
      </p:sp>
      <p:pic>
        <p:nvPicPr>
          <p:cNvPr id="5" name="Picture 4">
            <a:extLst>
              <a:ext uri="{FF2B5EF4-FFF2-40B4-BE49-F238E27FC236}">
                <a16:creationId xmlns:a16="http://schemas.microsoft.com/office/drawing/2014/main" id="{994AE088-1337-C999-7340-D7E83CD1A6FD}"/>
              </a:ext>
            </a:extLst>
          </p:cNvPr>
          <p:cNvPicPr>
            <a:picLocks noChangeAspect="1"/>
          </p:cNvPicPr>
          <p:nvPr/>
        </p:nvPicPr>
        <p:blipFill>
          <a:blip r:embed="rId4"/>
          <a:stretch>
            <a:fillRect/>
          </a:stretch>
        </p:blipFill>
        <p:spPr>
          <a:xfrm>
            <a:off x="696687" y="662702"/>
            <a:ext cx="6030686" cy="6787429"/>
          </a:xfrm>
          <a:prstGeom prst="rect">
            <a:avLst/>
          </a:prstGeom>
        </p:spPr>
      </p:pic>
    </p:spTree>
    <p:extLst>
      <p:ext uri="{BB962C8B-B14F-4D97-AF65-F5344CB8AC3E}">
        <p14:creationId xmlns:p14="http://schemas.microsoft.com/office/powerpoint/2010/main" val="385731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BF379-8396-7A77-987B-93E340B6B38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89F0132-28D5-DD73-1569-D9A1760C5001}"/>
              </a:ext>
            </a:extLst>
          </p:cNvPr>
          <p:cNvPicPr>
            <a:picLocks noChangeAspect="1"/>
          </p:cNvPicPr>
          <p:nvPr/>
        </p:nvPicPr>
        <p:blipFill>
          <a:blip r:embed="rId3"/>
          <a:stretch>
            <a:fillRect/>
          </a:stretch>
        </p:blipFill>
        <p:spPr>
          <a:xfrm>
            <a:off x="-29613" y="0"/>
            <a:ext cx="5486400" cy="8229600"/>
          </a:xfrm>
          <a:prstGeom prst="rect">
            <a:avLst/>
          </a:prstGeom>
        </p:spPr>
      </p:pic>
      <p:sp>
        <p:nvSpPr>
          <p:cNvPr id="3" name="Text 0">
            <a:extLst>
              <a:ext uri="{FF2B5EF4-FFF2-40B4-BE49-F238E27FC236}">
                <a16:creationId xmlns:a16="http://schemas.microsoft.com/office/drawing/2014/main" id="{14D54021-5C96-4AA5-5448-4EED13C88618}"/>
              </a:ext>
            </a:extLst>
          </p:cNvPr>
          <p:cNvSpPr/>
          <p:nvPr/>
        </p:nvSpPr>
        <p:spPr>
          <a:xfrm>
            <a:off x="6139543" y="979714"/>
            <a:ext cx="7626821" cy="5921829"/>
          </a:xfrm>
          <a:prstGeom prst="rect">
            <a:avLst/>
          </a:prstGeom>
          <a:noFill/>
          <a:ln/>
        </p:spPr>
        <p:txBody>
          <a:bodyPr wrap="square" lIns="0" tIns="0" rIns="0" bIns="0" rtlCol="0" anchor="t"/>
          <a:lstStyle/>
          <a:p>
            <a:pPr marL="0" indent="0" algn="ctr">
              <a:lnSpc>
                <a:spcPts val="7850"/>
              </a:lnSpc>
              <a:buNone/>
            </a:pPr>
            <a:r>
              <a:rPr lang="en-US" sz="6300" dirty="0">
                <a:solidFill>
                  <a:srgbClr val="FFD9BE"/>
                </a:solidFill>
                <a:latin typeface="Quattrocento" pitchFamily="34" charset="0"/>
                <a:ea typeface="Quattrocento" pitchFamily="34" charset="-122"/>
                <a:cs typeface="Quattrocento" pitchFamily="34" charset="-120"/>
              </a:rPr>
              <a:t> TASK-VI</a:t>
            </a:r>
          </a:p>
          <a:p>
            <a:pPr marL="0" indent="0" algn="ctr">
              <a:lnSpc>
                <a:spcPts val="7850"/>
              </a:lnSpc>
              <a:buNone/>
            </a:pPr>
            <a:endParaRPr lang="en-US" sz="6300" dirty="0">
              <a:solidFill>
                <a:srgbClr val="FFD9BE"/>
              </a:solidFill>
              <a:latin typeface="Quattrocento" pitchFamily="34" charset="0"/>
              <a:ea typeface="Quattrocento" pitchFamily="34" charset="-122"/>
              <a:cs typeface="Quattrocento" pitchFamily="34" charset="-120"/>
            </a:endParaRPr>
          </a:p>
          <a:p>
            <a:pPr marL="0" indent="0" algn="ctr">
              <a:lnSpc>
                <a:spcPts val="7850"/>
              </a:lnSpc>
              <a:buNone/>
            </a:pPr>
            <a:r>
              <a:rPr lang="en-US" sz="6300" dirty="0">
                <a:solidFill>
                  <a:srgbClr val="FFD9BE"/>
                </a:solidFill>
                <a:latin typeface="Quattrocento" pitchFamily="34" charset="0"/>
                <a:ea typeface="Quattrocento" pitchFamily="34" charset="-122"/>
                <a:cs typeface="Quattrocento" pitchFamily="34" charset="-120"/>
              </a:rPr>
              <a:t> </a:t>
            </a:r>
            <a:r>
              <a:rPr lang="en-US" sz="5500" dirty="0">
                <a:solidFill>
                  <a:srgbClr val="FFD9BE"/>
                </a:solidFill>
                <a:latin typeface="Quattrocento" pitchFamily="34" charset="0"/>
                <a:ea typeface="Quattrocento" pitchFamily="34" charset="-122"/>
                <a:cs typeface="Quattrocento" pitchFamily="34" charset="-120"/>
              </a:rPr>
              <a:t>COMPETITIVE LANDSCAPE ASSESSMENT</a:t>
            </a:r>
            <a:endParaRPr lang="en-US" sz="5500" dirty="0"/>
          </a:p>
        </p:txBody>
      </p:sp>
      <p:sp>
        <p:nvSpPr>
          <p:cNvPr id="4" name="Text 1">
            <a:extLst>
              <a:ext uri="{FF2B5EF4-FFF2-40B4-BE49-F238E27FC236}">
                <a16:creationId xmlns:a16="http://schemas.microsoft.com/office/drawing/2014/main" id="{D3A594B6-E9AD-2DC7-B655-9AB4AB7617B2}"/>
              </a:ext>
            </a:extLst>
          </p:cNvPr>
          <p:cNvSpPr/>
          <p:nvPr/>
        </p:nvSpPr>
        <p:spPr>
          <a:xfrm>
            <a:off x="864037" y="4157067"/>
            <a:ext cx="7415927" cy="1580198"/>
          </a:xfrm>
          <a:prstGeom prst="rect">
            <a:avLst/>
          </a:prstGeom>
          <a:noFill/>
          <a:ln/>
        </p:spPr>
        <p:txBody>
          <a:bodyPr wrap="square" lIns="0" tIns="0" rIns="0" bIns="0" rtlCol="0" anchor="t"/>
          <a:lstStyle/>
          <a:p>
            <a:pPr marL="0" indent="0">
              <a:lnSpc>
                <a:spcPts val="3100"/>
              </a:lnSpc>
              <a:buNone/>
            </a:pPr>
            <a:endParaRPr lang="en-US" sz="1900" dirty="0"/>
          </a:p>
        </p:txBody>
      </p:sp>
    </p:spTree>
    <p:extLst>
      <p:ext uri="{BB962C8B-B14F-4D97-AF65-F5344CB8AC3E}">
        <p14:creationId xmlns:p14="http://schemas.microsoft.com/office/powerpoint/2010/main" val="2330130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545788"/>
            <a:ext cx="5922407" cy="726043"/>
          </a:xfrm>
          <a:prstGeom prst="rect">
            <a:avLst/>
          </a:prstGeom>
          <a:noFill/>
          <a:ln/>
        </p:spPr>
        <p:txBody>
          <a:bodyPr wrap="none" lIns="0" tIns="0" rIns="0" bIns="0" rtlCol="0" anchor="t"/>
          <a:lstStyle/>
          <a:p>
            <a:pPr marL="0" indent="0">
              <a:lnSpc>
                <a:spcPts val="5700"/>
              </a:lnSpc>
              <a:buNone/>
            </a:pPr>
            <a:r>
              <a:rPr lang="en-US" sz="4550" dirty="0">
                <a:solidFill>
                  <a:srgbClr val="FFD9BE"/>
                </a:solidFill>
                <a:latin typeface="Quattrocento" pitchFamily="34" charset="0"/>
                <a:ea typeface="Quattrocento" pitchFamily="34" charset="-122"/>
                <a:cs typeface="Quattrocento" pitchFamily="34" charset="-120"/>
              </a:rPr>
              <a:t>Competitor Landscape</a:t>
            </a:r>
            <a:endParaRPr lang="en-US" sz="4550" dirty="0"/>
          </a:p>
        </p:txBody>
      </p:sp>
      <p:sp>
        <p:nvSpPr>
          <p:cNvPr id="4" name="Shape 1"/>
          <p:cNvSpPr/>
          <p:nvPr/>
        </p:nvSpPr>
        <p:spPr>
          <a:xfrm>
            <a:off x="864037" y="2642116"/>
            <a:ext cx="7415927" cy="4041696"/>
          </a:xfrm>
          <a:prstGeom prst="roundRect">
            <a:avLst>
              <a:gd name="adj" fmla="val 916"/>
            </a:avLst>
          </a:prstGeom>
          <a:noFill/>
          <a:ln w="15240">
            <a:solidFill>
              <a:srgbClr val="FFFFFF">
                <a:alpha val="24000"/>
              </a:srgbClr>
            </a:solidFill>
            <a:prstDash val="solid"/>
          </a:ln>
        </p:spPr>
        <p:txBody>
          <a:bodyPr/>
          <a:lstStyle/>
          <a:p>
            <a:endParaRPr lang="en-IN"/>
          </a:p>
        </p:txBody>
      </p:sp>
      <p:sp>
        <p:nvSpPr>
          <p:cNvPr id="5" name="Shape 2"/>
          <p:cNvSpPr/>
          <p:nvPr/>
        </p:nvSpPr>
        <p:spPr>
          <a:xfrm>
            <a:off x="879277" y="2657356"/>
            <a:ext cx="7385447" cy="706517"/>
          </a:xfrm>
          <a:prstGeom prst="rect">
            <a:avLst/>
          </a:prstGeom>
          <a:solidFill>
            <a:srgbClr val="FFFFFF">
              <a:alpha val="4000"/>
            </a:srgbClr>
          </a:solidFill>
          <a:ln/>
        </p:spPr>
        <p:txBody>
          <a:bodyPr/>
          <a:lstStyle/>
          <a:p>
            <a:endParaRPr lang="en-IN"/>
          </a:p>
        </p:txBody>
      </p:sp>
      <p:sp>
        <p:nvSpPr>
          <p:cNvPr id="6" name="Text 3"/>
          <p:cNvSpPr/>
          <p:nvPr/>
        </p:nvSpPr>
        <p:spPr>
          <a:xfrm>
            <a:off x="1126093" y="2813090"/>
            <a:ext cx="3195280" cy="395049"/>
          </a:xfrm>
          <a:prstGeom prst="rect">
            <a:avLst/>
          </a:prstGeom>
          <a:noFill/>
          <a:ln/>
        </p:spPr>
        <p:txBody>
          <a:bodyPr wrap="non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Competitor</a:t>
            </a:r>
            <a:endParaRPr lang="en-US" sz="1900" dirty="0"/>
          </a:p>
        </p:txBody>
      </p:sp>
      <p:sp>
        <p:nvSpPr>
          <p:cNvPr id="7" name="Text 4"/>
          <p:cNvSpPr/>
          <p:nvPr/>
        </p:nvSpPr>
        <p:spPr>
          <a:xfrm>
            <a:off x="4822627" y="2813090"/>
            <a:ext cx="3195280" cy="395049"/>
          </a:xfrm>
          <a:prstGeom prst="rect">
            <a:avLst/>
          </a:prstGeom>
          <a:noFill/>
          <a:ln/>
        </p:spPr>
        <p:txBody>
          <a:bodyPr wrap="non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Strength</a:t>
            </a:r>
            <a:endParaRPr lang="en-US" sz="1900" dirty="0"/>
          </a:p>
        </p:txBody>
      </p:sp>
      <p:sp>
        <p:nvSpPr>
          <p:cNvPr id="8" name="Shape 5"/>
          <p:cNvSpPr/>
          <p:nvPr/>
        </p:nvSpPr>
        <p:spPr>
          <a:xfrm>
            <a:off x="879277" y="3363873"/>
            <a:ext cx="7385447" cy="1101566"/>
          </a:xfrm>
          <a:prstGeom prst="rect">
            <a:avLst/>
          </a:prstGeom>
          <a:solidFill>
            <a:srgbClr val="000000">
              <a:alpha val="4000"/>
            </a:srgbClr>
          </a:solidFill>
          <a:ln/>
        </p:spPr>
        <p:txBody>
          <a:bodyPr/>
          <a:lstStyle/>
          <a:p>
            <a:endParaRPr lang="en-IN"/>
          </a:p>
        </p:txBody>
      </p:sp>
      <p:sp>
        <p:nvSpPr>
          <p:cNvPr id="9" name="Text 6"/>
          <p:cNvSpPr/>
          <p:nvPr/>
        </p:nvSpPr>
        <p:spPr>
          <a:xfrm>
            <a:off x="1126093" y="3519607"/>
            <a:ext cx="3195280" cy="395049"/>
          </a:xfrm>
          <a:prstGeom prst="rect">
            <a:avLst/>
          </a:prstGeom>
          <a:noFill/>
          <a:ln/>
        </p:spPr>
        <p:txBody>
          <a:bodyPr wrap="non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Amazon Fashion</a:t>
            </a:r>
            <a:endParaRPr lang="en-US" sz="1900" dirty="0"/>
          </a:p>
        </p:txBody>
      </p:sp>
      <p:sp>
        <p:nvSpPr>
          <p:cNvPr id="10" name="Text 7"/>
          <p:cNvSpPr/>
          <p:nvPr/>
        </p:nvSpPr>
        <p:spPr>
          <a:xfrm>
            <a:off x="4822627" y="3519607"/>
            <a:ext cx="3195280" cy="790099"/>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Vast reach, aggressive pricing</a:t>
            </a:r>
            <a:endParaRPr lang="en-US" sz="1900" dirty="0"/>
          </a:p>
        </p:txBody>
      </p:sp>
      <p:sp>
        <p:nvSpPr>
          <p:cNvPr id="11" name="Shape 8"/>
          <p:cNvSpPr/>
          <p:nvPr/>
        </p:nvSpPr>
        <p:spPr>
          <a:xfrm>
            <a:off x="879277" y="4465439"/>
            <a:ext cx="7385447" cy="1101566"/>
          </a:xfrm>
          <a:prstGeom prst="rect">
            <a:avLst/>
          </a:prstGeom>
          <a:solidFill>
            <a:srgbClr val="FFFFFF">
              <a:alpha val="4000"/>
            </a:srgbClr>
          </a:solidFill>
          <a:ln/>
        </p:spPr>
        <p:txBody>
          <a:bodyPr/>
          <a:lstStyle/>
          <a:p>
            <a:endParaRPr lang="en-IN"/>
          </a:p>
        </p:txBody>
      </p:sp>
      <p:sp>
        <p:nvSpPr>
          <p:cNvPr id="12" name="Text 9"/>
          <p:cNvSpPr/>
          <p:nvPr/>
        </p:nvSpPr>
        <p:spPr>
          <a:xfrm>
            <a:off x="1126093" y="4621173"/>
            <a:ext cx="3195280" cy="395049"/>
          </a:xfrm>
          <a:prstGeom prst="rect">
            <a:avLst/>
          </a:prstGeom>
          <a:noFill/>
          <a:ln/>
        </p:spPr>
        <p:txBody>
          <a:bodyPr wrap="non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Flipkart Fashion</a:t>
            </a:r>
            <a:endParaRPr lang="en-US" sz="1900" dirty="0"/>
          </a:p>
        </p:txBody>
      </p:sp>
      <p:sp>
        <p:nvSpPr>
          <p:cNvPr id="13" name="Text 10"/>
          <p:cNvSpPr/>
          <p:nvPr/>
        </p:nvSpPr>
        <p:spPr>
          <a:xfrm>
            <a:off x="4822627" y="4621173"/>
            <a:ext cx="3195280" cy="790099"/>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Competitive pricing, diverse offerings</a:t>
            </a:r>
            <a:endParaRPr lang="en-US" sz="1900" dirty="0"/>
          </a:p>
        </p:txBody>
      </p:sp>
      <p:sp>
        <p:nvSpPr>
          <p:cNvPr id="14" name="Shape 11"/>
          <p:cNvSpPr/>
          <p:nvPr/>
        </p:nvSpPr>
        <p:spPr>
          <a:xfrm>
            <a:off x="879277" y="5567005"/>
            <a:ext cx="7385447" cy="1101566"/>
          </a:xfrm>
          <a:prstGeom prst="rect">
            <a:avLst/>
          </a:prstGeom>
          <a:solidFill>
            <a:srgbClr val="000000">
              <a:alpha val="4000"/>
            </a:srgbClr>
          </a:solidFill>
          <a:ln/>
        </p:spPr>
        <p:txBody>
          <a:bodyPr/>
          <a:lstStyle/>
          <a:p>
            <a:endParaRPr lang="en-IN"/>
          </a:p>
        </p:txBody>
      </p:sp>
      <p:sp>
        <p:nvSpPr>
          <p:cNvPr id="15" name="Text 12"/>
          <p:cNvSpPr/>
          <p:nvPr/>
        </p:nvSpPr>
        <p:spPr>
          <a:xfrm>
            <a:off x="1126093" y="5722739"/>
            <a:ext cx="3195280" cy="395049"/>
          </a:xfrm>
          <a:prstGeom prst="rect">
            <a:avLst/>
          </a:prstGeom>
          <a:noFill/>
          <a:ln/>
        </p:spPr>
        <p:txBody>
          <a:bodyPr wrap="non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AJIO</a:t>
            </a:r>
            <a:endParaRPr lang="en-US" sz="1900" dirty="0"/>
          </a:p>
        </p:txBody>
      </p:sp>
      <p:sp>
        <p:nvSpPr>
          <p:cNvPr id="16" name="Text 13"/>
          <p:cNvSpPr/>
          <p:nvPr/>
        </p:nvSpPr>
        <p:spPr>
          <a:xfrm>
            <a:off x="4822627" y="5722739"/>
            <a:ext cx="3195280" cy="790099"/>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Trend-focused, unique brand identity</a:t>
            </a:r>
            <a:endParaRPr lang="en-US" sz="19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9FC2C-EA9D-A7DC-C0CC-8B4AA193CA7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8055AE5-6B07-4C3E-3141-6AB63F3E474C}"/>
              </a:ext>
            </a:extLst>
          </p:cNvPr>
          <p:cNvSpPr/>
          <p:nvPr/>
        </p:nvSpPr>
        <p:spPr>
          <a:xfrm>
            <a:off x="968693" y="514152"/>
            <a:ext cx="10792003" cy="726043"/>
          </a:xfrm>
          <a:prstGeom prst="rect">
            <a:avLst/>
          </a:prstGeom>
          <a:noFill/>
          <a:ln/>
        </p:spPr>
        <p:txBody>
          <a:bodyPr wrap="none" lIns="0" tIns="0" rIns="0" bIns="0" rtlCol="0" anchor="t"/>
          <a:lstStyle/>
          <a:p>
            <a:pPr marL="0" indent="0">
              <a:lnSpc>
                <a:spcPts val="5700"/>
              </a:lnSpc>
              <a:buNone/>
            </a:pPr>
            <a:r>
              <a:rPr lang="en-US" sz="4000" dirty="0">
                <a:solidFill>
                  <a:srgbClr val="FFD9BE"/>
                </a:solidFill>
                <a:latin typeface="Quattrocento" pitchFamily="34" charset="0"/>
                <a:ea typeface="Quattrocento" pitchFamily="34" charset="-122"/>
                <a:cs typeface="Quattrocento" pitchFamily="34" charset="-120"/>
              </a:rPr>
              <a:t>Amazon Fashion</a:t>
            </a:r>
            <a:endParaRPr lang="en-US" sz="4000" dirty="0"/>
          </a:p>
        </p:txBody>
      </p:sp>
      <p:sp>
        <p:nvSpPr>
          <p:cNvPr id="3" name="Text 1">
            <a:extLst>
              <a:ext uri="{FF2B5EF4-FFF2-40B4-BE49-F238E27FC236}">
                <a16:creationId xmlns:a16="http://schemas.microsoft.com/office/drawing/2014/main" id="{7646CAC5-43C0-6934-6918-148340EF4B74}"/>
              </a:ext>
            </a:extLst>
          </p:cNvPr>
          <p:cNvSpPr/>
          <p:nvPr/>
        </p:nvSpPr>
        <p:spPr>
          <a:xfrm>
            <a:off x="955238" y="2359746"/>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Extensive Product Range</a:t>
            </a:r>
            <a:endParaRPr lang="en-US" sz="2250" dirty="0"/>
          </a:p>
        </p:txBody>
      </p:sp>
      <p:sp>
        <p:nvSpPr>
          <p:cNvPr id="4" name="Text 2">
            <a:extLst>
              <a:ext uri="{FF2B5EF4-FFF2-40B4-BE49-F238E27FC236}">
                <a16:creationId xmlns:a16="http://schemas.microsoft.com/office/drawing/2014/main" id="{DBCAC40D-6F33-DA9A-CAC0-ECF0CF306058}"/>
              </a:ext>
            </a:extLst>
          </p:cNvPr>
          <p:cNvSpPr/>
          <p:nvPr/>
        </p:nvSpPr>
        <p:spPr>
          <a:xfrm>
            <a:off x="955237" y="2953749"/>
            <a:ext cx="5739477" cy="1185148"/>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Amazon Fashion offers a vast selection of products, catering to diverse customer preferences.</a:t>
            </a:r>
            <a:endParaRPr lang="en-US" sz="1900" dirty="0"/>
          </a:p>
        </p:txBody>
      </p:sp>
      <p:sp>
        <p:nvSpPr>
          <p:cNvPr id="5" name="Text 3">
            <a:extLst>
              <a:ext uri="{FF2B5EF4-FFF2-40B4-BE49-F238E27FC236}">
                <a16:creationId xmlns:a16="http://schemas.microsoft.com/office/drawing/2014/main" id="{430E7715-2861-0E5D-90F3-D29F8E143FE1}"/>
              </a:ext>
            </a:extLst>
          </p:cNvPr>
          <p:cNvSpPr/>
          <p:nvPr/>
        </p:nvSpPr>
        <p:spPr>
          <a:xfrm>
            <a:off x="955236" y="4114798"/>
            <a:ext cx="3171706" cy="36314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Efficient Logistics</a:t>
            </a:r>
            <a:endParaRPr lang="en-US" sz="2250" dirty="0"/>
          </a:p>
        </p:txBody>
      </p:sp>
      <p:sp>
        <p:nvSpPr>
          <p:cNvPr id="6" name="Text 4">
            <a:extLst>
              <a:ext uri="{FF2B5EF4-FFF2-40B4-BE49-F238E27FC236}">
                <a16:creationId xmlns:a16="http://schemas.microsoft.com/office/drawing/2014/main" id="{5F21048F-1ADC-0C59-39F6-61C3BC93EC17}"/>
              </a:ext>
            </a:extLst>
          </p:cNvPr>
          <p:cNvSpPr/>
          <p:nvPr/>
        </p:nvSpPr>
        <p:spPr>
          <a:xfrm>
            <a:off x="955236" y="4721063"/>
            <a:ext cx="5739477" cy="790099"/>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Amazon's robust supply chain ensures timely deliveries and a seamless customer experience</a:t>
            </a:r>
            <a:endParaRPr lang="en-US" sz="1900" dirty="0"/>
          </a:p>
        </p:txBody>
      </p:sp>
      <p:sp>
        <p:nvSpPr>
          <p:cNvPr id="7" name="Text 5">
            <a:extLst>
              <a:ext uri="{FF2B5EF4-FFF2-40B4-BE49-F238E27FC236}">
                <a16:creationId xmlns:a16="http://schemas.microsoft.com/office/drawing/2014/main" id="{0BF2EC0A-D3BB-CF95-75B1-979CCBB6C6A0}"/>
              </a:ext>
            </a:extLst>
          </p:cNvPr>
          <p:cNvSpPr/>
          <p:nvPr/>
        </p:nvSpPr>
        <p:spPr>
          <a:xfrm>
            <a:off x="8331561" y="2408045"/>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Limited Focus on Fashion</a:t>
            </a:r>
            <a:endParaRPr lang="en-US" sz="2250" dirty="0"/>
          </a:p>
        </p:txBody>
      </p:sp>
      <p:sp>
        <p:nvSpPr>
          <p:cNvPr id="8" name="Text 6">
            <a:extLst>
              <a:ext uri="{FF2B5EF4-FFF2-40B4-BE49-F238E27FC236}">
                <a16:creationId xmlns:a16="http://schemas.microsoft.com/office/drawing/2014/main" id="{A0E05A8C-D2C5-C2EB-CE5D-B3C5EE12BFF2}"/>
              </a:ext>
            </a:extLst>
          </p:cNvPr>
          <p:cNvSpPr/>
          <p:nvPr/>
        </p:nvSpPr>
        <p:spPr>
          <a:xfrm>
            <a:off x="8331561" y="2929652"/>
            <a:ext cx="5221153" cy="1185148"/>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As a general e-commerce platform, Amazon's fashion segment may lack the specialized curation found in fashion-focused platforms</a:t>
            </a:r>
            <a:endParaRPr lang="en-US" sz="1900" dirty="0"/>
          </a:p>
        </p:txBody>
      </p:sp>
      <p:sp>
        <p:nvSpPr>
          <p:cNvPr id="10" name="Text 3">
            <a:extLst>
              <a:ext uri="{FF2B5EF4-FFF2-40B4-BE49-F238E27FC236}">
                <a16:creationId xmlns:a16="http://schemas.microsoft.com/office/drawing/2014/main" id="{1EEB52E3-BDA7-A0B4-7A28-D3069CC7D7A6}"/>
              </a:ext>
            </a:extLst>
          </p:cNvPr>
          <p:cNvSpPr/>
          <p:nvPr/>
        </p:nvSpPr>
        <p:spPr>
          <a:xfrm>
            <a:off x="1643607" y="1743788"/>
            <a:ext cx="3171706" cy="363141"/>
          </a:xfrm>
          <a:prstGeom prst="rect">
            <a:avLst/>
          </a:prstGeom>
          <a:noFill/>
          <a:ln/>
        </p:spPr>
        <p:txBody>
          <a:bodyPr wrap="none" lIns="0" tIns="0" rIns="0" bIns="0" rtlCol="0" anchor="t"/>
          <a:lstStyle/>
          <a:p>
            <a:pPr marL="0" indent="0">
              <a:lnSpc>
                <a:spcPts val="2850"/>
              </a:lnSpc>
              <a:buNone/>
            </a:pPr>
            <a:r>
              <a:rPr lang="en-US" sz="2500" b="1" dirty="0">
                <a:solidFill>
                  <a:srgbClr val="FFD9BE"/>
                </a:solidFill>
                <a:latin typeface="Quattrocento" pitchFamily="34" charset="0"/>
                <a:ea typeface="Quattrocento" pitchFamily="34" charset="-122"/>
                <a:cs typeface="Quattrocento" pitchFamily="34" charset="-120"/>
              </a:rPr>
              <a:t>Strengths</a:t>
            </a:r>
            <a:endParaRPr lang="en-US" sz="2500" b="1" dirty="0"/>
          </a:p>
        </p:txBody>
      </p:sp>
      <p:sp>
        <p:nvSpPr>
          <p:cNvPr id="11" name="Text 3">
            <a:extLst>
              <a:ext uri="{FF2B5EF4-FFF2-40B4-BE49-F238E27FC236}">
                <a16:creationId xmlns:a16="http://schemas.microsoft.com/office/drawing/2014/main" id="{0A966C84-0AEA-5E64-B697-545C36A01539}"/>
              </a:ext>
            </a:extLst>
          </p:cNvPr>
          <p:cNvSpPr/>
          <p:nvPr/>
        </p:nvSpPr>
        <p:spPr>
          <a:xfrm>
            <a:off x="9137760" y="1768316"/>
            <a:ext cx="3171706" cy="363141"/>
          </a:xfrm>
          <a:prstGeom prst="rect">
            <a:avLst/>
          </a:prstGeom>
          <a:noFill/>
          <a:ln/>
        </p:spPr>
        <p:txBody>
          <a:bodyPr wrap="none" lIns="0" tIns="0" rIns="0" bIns="0" rtlCol="0" anchor="t"/>
          <a:lstStyle/>
          <a:p>
            <a:pPr marL="0" indent="0">
              <a:lnSpc>
                <a:spcPts val="2850"/>
              </a:lnSpc>
              <a:buNone/>
            </a:pPr>
            <a:r>
              <a:rPr lang="en-US" sz="2500" b="1" dirty="0">
                <a:solidFill>
                  <a:srgbClr val="FFD9BE"/>
                </a:solidFill>
                <a:latin typeface="Quattrocento" pitchFamily="34" charset="0"/>
                <a:ea typeface="Quattrocento" pitchFamily="34" charset="-122"/>
                <a:cs typeface="Quattrocento" pitchFamily="34" charset="-120"/>
              </a:rPr>
              <a:t>Weaknesses</a:t>
            </a:r>
            <a:endParaRPr lang="en-US" sz="2500" b="1" dirty="0"/>
          </a:p>
        </p:txBody>
      </p:sp>
      <p:sp>
        <p:nvSpPr>
          <p:cNvPr id="15" name="Text 3">
            <a:extLst>
              <a:ext uri="{FF2B5EF4-FFF2-40B4-BE49-F238E27FC236}">
                <a16:creationId xmlns:a16="http://schemas.microsoft.com/office/drawing/2014/main" id="{578A3122-431A-FDAB-7AFE-32BF8C1614B0}"/>
              </a:ext>
            </a:extLst>
          </p:cNvPr>
          <p:cNvSpPr/>
          <p:nvPr/>
        </p:nvSpPr>
        <p:spPr>
          <a:xfrm>
            <a:off x="968693" y="5789597"/>
            <a:ext cx="3171706" cy="36314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Customer Trust</a:t>
            </a:r>
            <a:endParaRPr lang="en-US" sz="2250" dirty="0"/>
          </a:p>
        </p:txBody>
      </p:sp>
      <p:sp>
        <p:nvSpPr>
          <p:cNvPr id="16" name="Text 4">
            <a:extLst>
              <a:ext uri="{FF2B5EF4-FFF2-40B4-BE49-F238E27FC236}">
                <a16:creationId xmlns:a16="http://schemas.microsoft.com/office/drawing/2014/main" id="{4C6A123D-7B0B-2533-4321-4743EB244B2D}"/>
              </a:ext>
            </a:extLst>
          </p:cNvPr>
          <p:cNvSpPr/>
          <p:nvPr/>
        </p:nvSpPr>
        <p:spPr>
          <a:xfrm>
            <a:off x="955238" y="6431173"/>
            <a:ext cx="5739476" cy="790099"/>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Amazon's global presence and reputation contribute to high customer confidence and loyalty</a:t>
            </a:r>
            <a:endParaRPr lang="en-US" sz="1900" dirty="0"/>
          </a:p>
        </p:txBody>
      </p:sp>
      <p:sp>
        <p:nvSpPr>
          <p:cNvPr id="18" name="Text 6">
            <a:extLst>
              <a:ext uri="{FF2B5EF4-FFF2-40B4-BE49-F238E27FC236}">
                <a16:creationId xmlns:a16="http://schemas.microsoft.com/office/drawing/2014/main" id="{48B586AE-2C41-C24B-0B68-5928B59C4BE5}"/>
              </a:ext>
            </a:extLst>
          </p:cNvPr>
          <p:cNvSpPr/>
          <p:nvPr/>
        </p:nvSpPr>
        <p:spPr>
          <a:xfrm>
            <a:off x="8298904" y="5100523"/>
            <a:ext cx="5144953" cy="1185148"/>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The extensive range of third-party sellers can lead to variability in product quality and customer satisfaction</a:t>
            </a:r>
            <a:endParaRPr lang="en-US" sz="1900" dirty="0"/>
          </a:p>
        </p:txBody>
      </p:sp>
      <p:sp>
        <p:nvSpPr>
          <p:cNvPr id="13" name="Text 5">
            <a:extLst>
              <a:ext uri="{FF2B5EF4-FFF2-40B4-BE49-F238E27FC236}">
                <a16:creationId xmlns:a16="http://schemas.microsoft.com/office/drawing/2014/main" id="{38011B14-D806-7A7D-5529-E24FCDEE433E}"/>
              </a:ext>
            </a:extLst>
          </p:cNvPr>
          <p:cNvSpPr/>
          <p:nvPr/>
        </p:nvSpPr>
        <p:spPr>
          <a:xfrm>
            <a:off x="8331561" y="4477939"/>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Inconsistent Quality Control</a:t>
            </a:r>
            <a:endParaRPr lang="en-US" sz="2250" dirty="0"/>
          </a:p>
        </p:txBody>
      </p:sp>
      <p:pic>
        <p:nvPicPr>
          <p:cNvPr id="19" name="Image 1" descr="preencoded.png">
            <a:extLst>
              <a:ext uri="{FF2B5EF4-FFF2-40B4-BE49-F238E27FC236}">
                <a16:creationId xmlns:a16="http://schemas.microsoft.com/office/drawing/2014/main" id="{9F6A1D54-33A4-19A0-6AD3-7B1B46EAB106}"/>
              </a:ext>
            </a:extLst>
          </p:cNvPr>
          <p:cNvPicPr>
            <a:picLocks noChangeAspect="1"/>
          </p:cNvPicPr>
          <p:nvPr/>
        </p:nvPicPr>
        <p:blipFill>
          <a:blip r:embed="rId3"/>
          <a:stretch>
            <a:fillRect/>
          </a:stretch>
        </p:blipFill>
        <p:spPr>
          <a:xfrm>
            <a:off x="955236" y="1659255"/>
            <a:ext cx="532209" cy="532209"/>
          </a:xfrm>
          <a:prstGeom prst="rect">
            <a:avLst/>
          </a:prstGeom>
        </p:spPr>
      </p:pic>
      <p:pic>
        <p:nvPicPr>
          <p:cNvPr id="20" name="Image 2" descr="preencoded.png">
            <a:extLst>
              <a:ext uri="{FF2B5EF4-FFF2-40B4-BE49-F238E27FC236}">
                <a16:creationId xmlns:a16="http://schemas.microsoft.com/office/drawing/2014/main" id="{25D09512-C165-E314-6CE9-CA462BFE1621}"/>
              </a:ext>
            </a:extLst>
          </p:cNvPr>
          <p:cNvPicPr>
            <a:picLocks noChangeAspect="1"/>
          </p:cNvPicPr>
          <p:nvPr/>
        </p:nvPicPr>
        <p:blipFill>
          <a:blip r:embed="rId4"/>
          <a:stretch>
            <a:fillRect/>
          </a:stretch>
        </p:blipFill>
        <p:spPr>
          <a:xfrm>
            <a:off x="8405322" y="1742780"/>
            <a:ext cx="526971" cy="526971"/>
          </a:xfrm>
          <a:prstGeom prst="rect">
            <a:avLst/>
          </a:prstGeom>
        </p:spPr>
      </p:pic>
    </p:spTree>
    <p:extLst>
      <p:ext uri="{BB962C8B-B14F-4D97-AF65-F5344CB8AC3E}">
        <p14:creationId xmlns:p14="http://schemas.microsoft.com/office/powerpoint/2010/main" val="3445283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7A952-0005-FFDA-FBA0-6F850191F0C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3814B42-BD63-9874-B755-C41EF5CCBC68}"/>
              </a:ext>
            </a:extLst>
          </p:cNvPr>
          <p:cNvSpPr/>
          <p:nvPr/>
        </p:nvSpPr>
        <p:spPr>
          <a:xfrm>
            <a:off x="968693" y="514152"/>
            <a:ext cx="10792003" cy="726043"/>
          </a:xfrm>
          <a:prstGeom prst="rect">
            <a:avLst/>
          </a:prstGeom>
          <a:noFill/>
          <a:ln/>
        </p:spPr>
        <p:txBody>
          <a:bodyPr wrap="none" lIns="0" tIns="0" rIns="0" bIns="0" rtlCol="0" anchor="t"/>
          <a:lstStyle/>
          <a:p>
            <a:pPr marL="0" indent="0">
              <a:lnSpc>
                <a:spcPts val="5700"/>
              </a:lnSpc>
              <a:buNone/>
            </a:pPr>
            <a:r>
              <a:rPr lang="en-US" sz="4000" dirty="0">
                <a:solidFill>
                  <a:srgbClr val="FFD9BE"/>
                </a:solidFill>
                <a:latin typeface="Quattrocento" pitchFamily="34" charset="0"/>
                <a:ea typeface="Quattrocento" pitchFamily="34" charset="-122"/>
                <a:cs typeface="Quattrocento" pitchFamily="34" charset="-120"/>
              </a:rPr>
              <a:t>Flipkart</a:t>
            </a:r>
            <a:endParaRPr lang="en-US" sz="4000" dirty="0"/>
          </a:p>
        </p:txBody>
      </p:sp>
      <p:sp>
        <p:nvSpPr>
          <p:cNvPr id="3" name="Text 1">
            <a:extLst>
              <a:ext uri="{FF2B5EF4-FFF2-40B4-BE49-F238E27FC236}">
                <a16:creationId xmlns:a16="http://schemas.microsoft.com/office/drawing/2014/main" id="{D324EE2D-DA9F-7562-25B0-30F931885D51}"/>
              </a:ext>
            </a:extLst>
          </p:cNvPr>
          <p:cNvSpPr/>
          <p:nvPr/>
        </p:nvSpPr>
        <p:spPr>
          <a:xfrm>
            <a:off x="955238" y="2173242"/>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Strong Market Presence</a:t>
            </a:r>
            <a:endParaRPr lang="en-US" sz="2250" dirty="0"/>
          </a:p>
        </p:txBody>
      </p:sp>
      <p:sp>
        <p:nvSpPr>
          <p:cNvPr id="4" name="Text 2">
            <a:extLst>
              <a:ext uri="{FF2B5EF4-FFF2-40B4-BE49-F238E27FC236}">
                <a16:creationId xmlns:a16="http://schemas.microsoft.com/office/drawing/2014/main" id="{F4F3299E-36C8-8E74-5B7C-B871ECFA4B9E}"/>
              </a:ext>
            </a:extLst>
          </p:cNvPr>
          <p:cNvSpPr/>
          <p:nvPr/>
        </p:nvSpPr>
        <p:spPr>
          <a:xfrm>
            <a:off x="955236" y="2629363"/>
            <a:ext cx="5739477" cy="1185148"/>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Flipkart is one of India's largest e-commerce platforms, offering a wide array of products.</a:t>
            </a:r>
            <a:endParaRPr lang="en-US" sz="1900" dirty="0"/>
          </a:p>
        </p:txBody>
      </p:sp>
      <p:sp>
        <p:nvSpPr>
          <p:cNvPr id="5" name="Text 3">
            <a:extLst>
              <a:ext uri="{FF2B5EF4-FFF2-40B4-BE49-F238E27FC236}">
                <a16:creationId xmlns:a16="http://schemas.microsoft.com/office/drawing/2014/main" id="{C4095142-2B3D-14FB-F7A0-4517F60F2737}"/>
              </a:ext>
            </a:extLst>
          </p:cNvPr>
          <p:cNvSpPr/>
          <p:nvPr/>
        </p:nvSpPr>
        <p:spPr>
          <a:xfrm>
            <a:off x="955236" y="3711472"/>
            <a:ext cx="3171706" cy="36314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Effective Marketing Strategies</a:t>
            </a:r>
            <a:endParaRPr lang="en-US" sz="2250" dirty="0"/>
          </a:p>
        </p:txBody>
      </p:sp>
      <p:sp>
        <p:nvSpPr>
          <p:cNvPr id="6" name="Text 4">
            <a:extLst>
              <a:ext uri="{FF2B5EF4-FFF2-40B4-BE49-F238E27FC236}">
                <a16:creationId xmlns:a16="http://schemas.microsoft.com/office/drawing/2014/main" id="{04EE6C47-5A81-E24A-E289-2BD489439FA8}"/>
              </a:ext>
            </a:extLst>
          </p:cNvPr>
          <p:cNvSpPr/>
          <p:nvPr/>
        </p:nvSpPr>
        <p:spPr>
          <a:xfrm>
            <a:off x="968693" y="4236360"/>
            <a:ext cx="5739478" cy="1131388"/>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Innovative campaigns and large-scale sales events, such as the "Big Billion Days," drive significant customer engagement.</a:t>
            </a:r>
          </a:p>
          <a:p>
            <a:pPr marL="0" indent="0">
              <a:lnSpc>
                <a:spcPts val="3100"/>
              </a:lnSpc>
              <a:buNone/>
            </a:pPr>
            <a:endParaRPr lang="en-US" sz="1900" dirty="0"/>
          </a:p>
          <a:p>
            <a:pPr marL="0" indent="0">
              <a:lnSpc>
                <a:spcPts val="3100"/>
              </a:lnSpc>
              <a:buNone/>
            </a:pPr>
            <a:endParaRPr lang="en-US" sz="1900" dirty="0"/>
          </a:p>
        </p:txBody>
      </p:sp>
      <p:sp>
        <p:nvSpPr>
          <p:cNvPr id="7" name="Text 5">
            <a:extLst>
              <a:ext uri="{FF2B5EF4-FFF2-40B4-BE49-F238E27FC236}">
                <a16:creationId xmlns:a16="http://schemas.microsoft.com/office/drawing/2014/main" id="{696AB86C-752F-2C3B-8164-F1744A77339B}"/>
              </a:ext>
            </a:extLst>
          </p:cNvPr>
          <p:cNvSpPr/>
          <p:nvPr/>
        </p:nvSpPr>
        <p:spPr>
          <a:xfrm>
            <a:off x="8331561" y="2177247"/>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Intense Competition</a:t>
            </a:r>
            <a:endParaRPr lang="en-US" sz="2250" dirty="0"/>
          </a:p>
        </p:txBody>
      </p:sp>
      <p:sp>
        <p:nvSpPr>
          <p:cNvPr id="8" name="Text 6">
            <a:extLst>
              <a:ext uri="{FF2B5EF4-FFF2-40B4-BE49-F238E27FC236}">
                <a16:creationId xmlns:a16="http://schemas.microsoft.com/office/drawing/2014/main" id="{F347B827-4294-374D-B98A-15EC6B9E8F40}"/>
              </a:ext>
            </a:extLst>
          </p:cNvPr>
          <p:cNvSpPr/>
          <p:nvPr/>
        </p:nvSpPr>
        <p:spPr>
          <a:xfrm>
            <a:off x="8331561" y="2707894"/>
            <a:ext cx="5221153" cy="1185148"/>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Facing competition from Amazon, AJIO, and others, Flipkart's market share growth is challenged</a:t>
            </a:r>
            <a:endParaRPr lang="en-US" sz="1900" dirty="0"/>
          </a:p>
        </p:txBody>
      </p:sp>
      <p:sp>
        <p:nvSpPr>
          <p:cNvPr id="10" name="Text 3">
            <a:extLst>
              <a:ext uri="{FF2B5EF4-FFF2-40B4-BE49-F238E27FC236}">
                <a16:creationId xmlns:a16="http://schemas.microsoft.com/office/drawing/2014/main" id="{67E0AA18-7DF0-D6EB-FACF-1C65B4D85C8D}"/>
              </a:ext>
            </a:extLst>
          </p:cNvPr>
          <p:cNvSpPr/>
          <p:nvPr/>
        </p:nvSpPr>
        <p:spPr>
          <a:xfrm>
            <a:off x="1688686" y="1582041"/>
            <a:ext cx="3171706" cy="363141"/>
          </a:xfrm>
          <a:prstGeom prst="rect">
            <a:avLst/>
          </a:prstGeom>
          <a:noFill/>
          <a:ln/>
        </p:spPr>
        <p:txBody>
          <a:bodyPr wrap="none" lIns="0" tIns="0" rIns="0" bIns="0" rtlCol="0" anchor="t"/>
          <a:lstStyle/>
          <a:p>
            <a:pPr marL="0" indent="0">
              <a:lnSpc>
                <a:spcPts val="2850"/>
              </a:lnSpc>
              <a:buNone/>
            </a:pPr>
            <a:r>
              <a:rPr lang="en-US" sz="2500" b="1" dirty="0">
                <a:solidFill>
                  <a:srgbClr val="FFD9BE"/>
                </a:solidFill>
                <a:latin typeface="Quattrocento" pitchFamily="34" charset="0"/>
                <a:ea typeface="Quattrocento" pitchFamily="34" charset="-122"/>
                <a:cs typeface="Quattrocento" pitchFamily="34" charset="-120"/>
              </a:rPr>
              <a:t>Strengths</a:t>
            </a:r>
            <a:endParaRPr lang="en-US" sz="2500" b="1" dirty="0"/>
          </a:p>
        </p:txBody>
      </p:sp>
      <p:sp>
        <p:nvSpPr>
          <p:cNvPr id="11" name="Text 3">
            <a:extLst>
              <a:ext uri="{FF2B5EF4-FFF2-40B4-BE49-F238E27FC236}">
                <a16:creationId xmlns:a16="http://schemas.microsoft.com/office/drawing/2014/main" id="{F448F2B9-F22A-6DD6-2038-8D90D4B7ABB7}"/>
              </a:ext>
            </a:extLst>
          </p:cNvPr>
          <p:cNvSpPr/>
          <p:nvPr/>
        </p:nvSpPr>
        <p:spPr>
          <a:xfrm>
            <a:off x="8968231" y="1526221"/>
            <a:ext cx="3171706" cy="363141"/>
          </a:xfrm>
          <a:prstGeom prst="rect">
            <a:avLst/>
          </a:prstGeom>
          <a:noFill/>
          <a:ln/>
        </p:spPr>
        <p:txBody>
          <a:bodyPr wrap="none" lIns="0" tIns="0" rIns="0" bIns="0" rtlCol="0" anchor="t"/>
          <a:lstStyle/>
          <a:p>
            <a:pPr marL="0" indent="0">
              <a:lnSpc>
                <a:spcPts val="2850"/>
              </a:lnSpc>
              <a:buNone/>
            </a:pPr>
            <a:r>
              <a:rPr lang="en-US" sz="2500" b="1" dirty="0">
                <a:solidFill>
                  <a:srgbClr val="FFD9BE"/>
                </a:solidFill>
                <a:latin typeface="Quattrocento" pitchFamily="34" charset="0"/>
                <a:ea typeface="Quattrocento" pitchFamily="34" charset="-122"/>
                <a:cs typeface="Quattrocento" pitchFamily="34" charset="-120"/>
              </a:rPr>
              <a:t>Weaknesses</a:t>
            </a:r>
            <a:endParaRPr lang="en-US" sz="2500" b="1" dirty="0"/>
          </a:p>
        </p:txBody>
      </p:sp>
      <p:sp>
        <p:nvSpPr>
          <p:cNvPr id="15" name="Text 3">
            <a:extLst>
              <a:ext uri="{FF2B5EF4-FFF2-40B4-BE49-F238E27FC236}">
                <a16:creationId xmlns:a16="http://schemas.microsoft.com/office/drawing/2014/main" id="{B2382C35-D124-25B3-266C-28D97AD2AFF3}"/>
              </a:ext>
            </a:extLst>
          </p:cNvPr>
          <p:cNvSpPr/>
          <p:nvPr/>
        </p:nvSpPr>
        <p:spPr>
          <a:xfrm>
            <a:off x="968693" y="5669723"/>
            <a:ext cx="3171706" cy="36314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Localized Approach</a:t>
            </a:r>
            <a:endParaRPr lang="en-US" sz="2250" dirty="0"/>
          </a:p>
        </p:txBody>
      </p:sp>
      <p:sp>
        <p:nvSpPr>
          <p:cNvPr id="16" name="Text 4">
            <a:extLst>
              <a:ext uri="{FF2B5EF4-FFF2-40B4-BE49-F238E27FC236}">
                <a16:creationId xmlns:a16="http://schemas.microsoft.com/office/drawing/2014/main" id="{1B6C33B8-A444-DDD7-9716-6C1E24FBF499}"/>
              </a:ext>
            </a:extLst>
          </p:cNvPr>
          <p:cNvSpPr/>
          <p:nvPr/>
        </p:nvSpPr>
        <p:spPr>
          <a:xfrm>
            <a:off x="955238" y="6285671"/>
            <a:ext cx="5739476" cy="1131388"/>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Flipkart's understanding of the Indian market enables tailored offerings that resonate with local consumers</a:t>
            </a:r>
            <a:endParaRPr lang="en-US" sz="1900" dirty="0"/>
          </a:p>
        </p:txBody>
      </p:sp>
      <p:sp>
        <p:nvSpPr>
          <p:cNvPr id="18" name="Text 6">
            <a:extLst>
              <a:ext uri="{FF2B5EF4-FFF2-40B4-BE49-F238E27FC236}">
                <a16:creationId xmlns:a16="http://schemas.microsoft.com/office/drawing/2014/main" id="{C54FFBDA-74D2-6D97-BADB-2DB7C0B99804}"/>
              </a:ext>
            </a:extLst>
          </p:cNvPr>
          <p:cNvSpPr/>
          <p:nvPr/>
        </p:nvSpPr>
        <p:spPr>
          <a:xfrm>
            <a:off x="8331561" y="4831953"/>
            <a:ext cx="5144953" cy="1185148"/>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Managing a vast product portfolio and supply chain can lead to high operational costs and complexities</a:t>
            </a:r>
            <a:endParaRPr lang="en-US" sz="1900" dirty="0"/>
          </a:p>
        </p:txBody>
      </p:sp>
      <p:sp>
        <p:nvSpPr>
          <p:cNvPr id="13" name="Text 5">
            <a:extLst>
              <a:ext uri="{FF2B5EF4-FFF2-40B4-BE49-F238E27FC236}">
                <a16:creationId xmlns:a16="http://schemas.microsoft.com/office/drawing/2014/main" id="{255753B5-34FF-C460-6623-05B9D34AA6D4}"/>
              </a:ext>
            </a:extLst>
          </p:cNvPr>
          <p:cNvSpPr/>
          <p:nvPr/>
        </p:nvSpPr>
        <p:spPr>
          <a:xfrm>
            <a:off x="8331561" y="4315212"/>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Operational Challenges</a:t>
            </a:r>
            <a:endParaRPr lang="en-US" sz="2250" dirty="0"/>
          </a:p>
        </p:txBody>
      </p:sp>
      <p:pic>
        <p:nvPicPr>
          <p:cNvPr id="9" name="Picture 8">
            <a:extLst>
              <a:ext uri="{FF2B5EF4-FFF2-40B4-BE49-F238E27FC236}">
                <a16:creationId xmlns:a16="http://schemas.microsoft.com/office/drawing/2014/main" id="{B51C9C15-FBF7-EFCF-24FC-F5344BC4F9E5}"/>
              </a:ext>
            </a:extLst>
          </p:cNvPr>
          <p:cNvPicPr>
            <a:picLocks noChangeAspect="1"/>
          </p:cNvPicPr>
          <p:nvPr/>
        </p:nvPicPr>
        <p:blipFill>
          <a:blip r:embed="rId3"/>
          <a:stretch>
            <a:fillRect/>
          </a:stretch>
        </p:blipFill>
        <p:spPr>
          <a:xfrm>
            <a:off x="8242689" y="1448838"/>
            <a:ext cx="524301" cy="524301"/>
          </a:xfrm>
          <a:prstGeom prst="rect">
            <a:avLst/>
          </a:prstGeom>
        </p:spPr>
      </p:pic>
      <p:pic>
        <p:nvPicPr>
          <p:cNvPr id="12" name="Image 1" descr="preencoded.png">
            <a:extLst>
              <a:ext uri="{FF2B5EF4-FFF2-40B4-BE49-F238E27FC236}">
                <a16:creationId xmlns:a16="http://schemas.microsoft.com/office/drawing/2014/main" id="{7217C96D-C03F-04B8-C658-0FB2ABD9F82D}"/>
              </a:ext>
            </a:extLst>
          </p:cNvPr>
          <p:cNvPicPr>
            <a:picLocks noChangeAspect="1"/>
          </p:cNvPicPr>
          <p:nvPr/>
        </p:nvPicPr>
        <p:blipFill>
          <a:blip r:embed="rId4"/>
          <a:stretch>
            <a:fillRect/>
          </a:stretch>
        </p:blipFill>
        <p:spPr>
          <a:xfrm>
            <a:off x="955236" y="1505540"/>
            <a:ext cx="532209" cy="532209"/>
          </a:xfrm>
          <a:prstGeom prst="rect">
            <a:avLst/>
          </a:prstGeom>
        </p:spPr>
      </p:pic>
    </p:spTree>
    <p:extLst>
      <p:ext uri="{BB962C8B-B14F-4D97-AF65-F5344CB8AC3E}">
        <p14:creationId xmlns:p14="http://schemas.microsoft.com/office/powerpoint/2010/main" val="824806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52964" y="671989"/>
            <a:ext cx="5734764" cy="716875"/>
          </a:xfrm>
          <a:prstGeom prst="rect">
            <a:avLst/>
          </a:prstGeom>
          <a:noFill/>
          <a:ln/>
        </p:spPr>
        <p:txBody>
          <a:bodyPr wrap="none" lIns="0" tIns="0" rIns="0" bIns="0" rtlCol="0" anchor="t"/>
          <a:lstStyle/>
          <a:p>
            <a:pPr marL="0" indent="0">
              <a:lnSpc>
                <a:spcPts val="5600"/>
              </a:lnSpc>
              <a:buNone/>
            </a:pPr>
            <a:r>
              <a:rPr lang="en-US" sz="4500" dirty="0">
                <a:solidFill>
                  <a:srgbClr val="FFD9BE"/>
                </a:solidFill>
                <a:latin typeface="Quattrocento" pitchFamily="34" charset="0"/>
                <a:ea typeface="Quattrocento" pitchFamily="34" charset="-122"/>
                <a:cs typeface="Quattrocento" pitchFamily="34" charset="-120"/>
              </a:rPr>
              <a:t>About Myntra</a:t>
            </a:r>
            <a:endParaRPr lang="en-US" sz="4500" dirty="0"/>
          </a:p>
        </p:txBody>
      </p:sp>
      <p:sp>
        <p:nvSpPr>
          <p:cNvPr id="4" name="Shape 1"/>
          <p:cNvSpPr/>
          <p:nvPr/>
        </p:nvSpPr>
        <p:spPr>
          <a:xfrm>
            <a:off x="1203246" y="1754386"/>
            <a:ext cx="30480" cy="5803106"/>
          </a:xfrm>
          <a:prstGeom prst="roundRect">
            <a:avLst>
              <a:gd name="adj" fmla="val 119945"/>
            </a:avLst>
          </a:prstGeom>
          <a:solidFill>
            <a:srgbClr val="4A6B6A"/>
          </a:solidFill>
          <a:ln/>
        </p:spPr>
        <p:txBody>
          <a:bodyPr/>
          <a:lstStyle/>
          <a:p>
            <a:endParaRPr lang="en-IN"/>
          </a:p>
        </p:txBody>
      </p:sp>
      <p:sp>
        <p:nvSpPr>
          <p:cNvPr id="5" name="Shape 2"/>
          <p:cNvSpPr/>
          <p:nvPr/>
        </p:nvSpPr>
        <p:spPr>
          <a:xfrm>
            <a:off x="1462147" y="2287310"/>
            <a:ext cx="852964" cy="30480"/>
          </a:xfrm>
          <a:prstGeom prst="roundRect">
            <a:avLst>
              <a:gd name="adj" fmla="val 119945"/>
            </a:avLst>
          </a:prstGeom>
          <a:solidFill>
            <a:srgbClr val="4A6B6A"/>
          </a:solidFill>
          <a:ln/>
        </p:spPr>
        <p:txBody>
          <a:bodyPr/>
          <a:lstStyle/>
          <a:p>
            <a:endParaRPr lang="en-IN"/>
          </a:p>
        </p:txBody>
      </p:sp>
      <p:sp>
        <p:nvSpPr>
          <p:cNvPr id="6" name="Shape 3"/>
          <p:cNvSpPr/>
          <p:nvPr/>
        </p:nvSpPr>
        <p:spPr>
          <a:xfrm>
            <a:off x="944344" y="2028468"/>
            <a:ext cx="548283" cy="548283"/>
          </a:xfrm>
          <a:prstGeom prst="roundRect">
            <a:avLst>
              <a:gd name="adj" fmla="val 6668"/>
            </a:avLst>
          </a:prstGeom>
          <a:solidFill>
            <a:srgbClr val="315251"/>
          </a:solidFill>
          <a:ln/>
        </p:spPr>
        <p:txBody>
          <a:bodyPr/>
          <a:lstStyle/>
          <a:p>
            <a:endParaRPr lang="en-IN"/>
          </a:p>
        </p:txBody>
      </p:sp>
      <p:sp>
        <p:nvSpPr>
          <p:cNvPr id="7" name="Text 4"/>
          <p:cNvSpPr/>
          <p:nvPr/>
        </p:nvSpPr>
        <p:spPr>
          <a:xfrm>
            <a:off x="1157585" y="2130504"/>
            <a:ext cx="121801" cy="344091"/>
          </a:xfrm>
          <a:prstGeom prst="rect">
            <a:avLst/>
          </a:prstGeom>
          <a:noFill/>
          <a:ln/>
        </p:spPr>
        <p:txBody>
          <a:bodyPr wrap="none" lIns="0" tIns="0" rIns="0" bIns="0" rtlCol="0" anchor="t"/>
          <a:lstStyle/>
          <a:p>
            <a:pPr marL="0" indent="0" algn="ctr">
              <a:lnSpc>
                <a:spcPts val="2700"/>
              </a:lnSpc>
              <a:buNone/>
            </a:pPr>
            <a:r>
              <a:rPr lang="en-US" sz="2700" dirty="0">
                <a:solidFill>
                  <a:srgbClr val="F9EEE7"/>
                </a:solidFill>
                <a:latin typeface="Quattrocento" pitchFamily="34" charset="0"/>
                <a:ea typeface="Quattrocento" pitchFamily="34" charset="-122"/>
                <a:cs typeface="Quattrocento" pitchFamily="34" charset="-120"/>
              </a:rPr>
              <a:t>1</a:t>
            </a:r>
            <a:endParaRPr lang="en-US" sz="2700" dirty="0"/>
          </a:p>
        </p:txBody>
      </p:sp>
      <p:sp>
        <p:nvSpPr>
          <p:cNvPr id="8" name="Text 5"/>
          <p:cNvSpPr/>
          <p:nvPr/>
        </p:nvSpPr>
        <p:spPr>
          <a:xfrm>
            <a:off x="2558891" y="1998107"/>
            <a:ext cx="2867382" cy="358378"/>
          </a:xfrm>
          <a:prstGeom prst="rect">
            <a:avLst/>
          </a:prstGeom>
          <a:noFill/>
          <a:ln/>
        </p:spPr>
        <p:txBody>
          <a:bodyPr wrap="none" lIns="0" tIns="0" rIns="0" bIns="0" rtlCol="0" anchor="t"/>
          <a:lstStyle/>
          <a:p>
            <a:pPr marL="0" indent="0" algn="l">
              <a:lnSpc>
                <a:spcPts val="2800"/>
              </a:lnSpc>
              <a:buNone/>
            </a:pPr>
            <a:r>
              <a:rPr lang="en-US" sz="2250" dirty="0">
                <a:solidFill>
                  <a:srgbClr val="F9EEE7"/>
                </a:solidFill>
                <a:latin typeface="Quattrocento" pitchFamily="34" charset="0"/>
                <a:ea typeface="Quattrocento" pitchFamily="34" charset="-122"/>
                <a:cs typeface="Quattrocento" pitchFamily="34" charset="-120"/>
              </a:rPr>
              <a:t>2007</a:t>
            </a:r>
            <a:endParaRPr lang="en-US" sz="2250" dirty="0"/>
          </a:p>
        </p:txBody>
      </p:sp>
      <p:sp>
        <p:nvSpPr>
          <p:cNvPr id="9" name="Text 6"/>
          <p:cNvSpPr/>
          <p:nvPr/>
        </p:nvSpPr>
        <p:spPr>
          <a:xfrm>
            <a:off x="2558891" y="2502694"/>
            <a:ext cx="5732145" cy="779859"/>
          </a:xfrm>
          <a:prstGeom prst="rect">
            <a:avLst/>
          </a:prstGeom>
          <a:noFill/>
          <a:ln/>
        </p:spPr>
        <p:txBody>
          <a:bodyPr wrap="square" lIns="0" tIns="0" rIns="0" bIns="0" rtlCol="0" anchor="t"/>
          <a:lstStyle/>
          <a:p>
            <a:pPr marL="0" indent="0" algn="l">
              <a:lnSpc>
                <a:spcPts val="3050"/>
              </a:lnSpc>
              <a:buNone/>
            </a:pPr>
            <a:r>
              <a:rPr lang="en-US" sz="1900" dirty="0">
                <a:solidFill>
                  <a:srgbClr val="F9EEE7"/>
                </a:solidFill>
                <a:latin typeface="Quattrocento" pitchFamily="34" charset="0"/>
                <a:ea typeface="Quattrocento" pitchFamily="34" charset="-122"/>
                <a:cs typeface="Quattrocento" pitchFamily="34" charset="-120"/>
              </a:rPr>
              <a:t>Founded as an online platform for personalized products.</a:t>
            </a:r>
            <a:endParaRPr lang="en-US" sz="1900" dirty="0"/>
          </a:p>
        </p:txBody>
      </p:sp>
      <p:sp>
        <p:nvSpPr>
          <p:cNvPr id="10" name="Shape 7"/>
          <p:cNvSpPr/>
          <p:nvPr/>
        </p:nvSpPr>
        <p:spPr>
          <a:xfrm>
            <a:off x="1462147" y="4302919"/>
            <a:ext cx="852964" cy="30480"/>
          </a:xfrm>
          <a:prstGeom prst="roundRect">
            <a:avLst>
              <a:gd name="adj" fmla="val 119945"/>
            </a:avLst>
          </a:prstGeom>
          <a:solidFill>
            <a:srgbClr val="4A6B6A"/>
          </a:solidFill>
          <a:ln/>
        </p:spPr>
        <p:txBody>
          <a:bodyPr/>
          <a:lstStyle/>
          <a:p>
            <a:endParaRPr lang="en-IN"/>
          </a:p>
        </p:txBody>
      </p:sp>
      <p:sp>
        <p:nvSpPr>
          <p:cNvPr id="11" name="Shape 8"/>
          <p:cNvSpPr/>
          <p:nvPr/>
        </p:nvSpPr>
        <p:spPr>
          <a:xfrm>
            <a:off x="944344" y="4044077"/>
            <a:ext cx="548283" cy="548283"/>
          </a:xfrm>
          <a:prstGeom prst="roundRect">
            <a:avLst>
              <a:gd name="adj" fmla="val 6668"/>
            </a:avLst>
          </a:prstGeom>
          <a:solidFill>
            <a:srgbClr val="315251"/>
          </a:solidFill>
          <a:ln/>
        </p:spPr>
        <p:txBody>
          <a:bodyPr/>
          <a:lstStyle/>
          <a:p>
            <a:endParaRPr lang="en-IN"/>
          </a:p>
        </p:txBody>
      </p:sp>
      <p:sp>
        <p:nvSpPr>
          <p:cNvPr id="12" name="Text 9"/>
          <p:cNvSpPr/>
          <p:nvPr/>
        </p:nvSpPr>
        <p:spPr>
          <a:xfrm>
            <a:off x="1126272" y="4146113"/>
            <a:ext cx="184428" cy="344091"/>
          </a:xfrm>
          <a:prstGeom prst="rect">
            <a:avLst/>
          </a:prstGeom>
          <a:noFill/>
          <a:ln/>
        </p:spPr>
        <p:txBody>
          <a:bodyPr wrap="none" lIns="0" tIns="0" rIns="0" bIns="0" rtlCol="0" anchor="t"/>
          <a:lstStyle/>
          <a:p>
            <a:pPr marL="0" indent="0" algn="ctr">
              <a:lnSpc>
                <a:spcPts val="2700"/>
              </a:lnSpc>
              <a:buNone/>
            </a:pPr>
            <a:r>
              <a:rPr lang="en-US" sz="2700" dirty="0">
                <a:solidFill>
                  <a:srgbClr val="F9EEE7"/>
                </a:solidFill>
                <a:latin typeface="Quattrocento" pitchFamily="34" charset="0"/>
                <a:ea typeface="Quattrocento" pitchFamily="34" charset="-122"/>
                <a:cs typeface="Quattrocento" pitchFamily="34" charset="-120"/>
              </a:rPr>
              <a:t>2</a:t>
            </a:r>
            <a:endParaRPr lang="en-US" sz="2700" dirty="0"/>
          </a:p>
        </p:txBody>
      </p:sp>
      <p:sp>
        <p:nvSpPr>
          <p:cNvPr id="13" name="Text 10"/>
          <p:cNvSpPr/>
          <p:nvPr/>
        </p:nvSpPr>
        <p:spPr>
          <a:xfrm>
            <a:off x="2558891" y="4013716"/>
            <a:ext cx="2867382" cy="358378"/>
          </a:xfrm>
          <a:prstGeom prst="rect">
            <a:avLst/>
          </a:prstGeom>
          <a:noFill/>
          <a:ln/>
        </p:spPr>
        <p:txBody>
          <a:bodyPr wrap="none" lIns="0" tIns="0" rIns="0" bIns="0" rtlCol="0" anchor="t"/>
          <a:lstStyle/>
          <a:p>
            <a:pPr marL="0" indent="0" algn="l">
              <a:lnSpc>
                <a:spcPts val="2800"/>
              </a:lnSpc>
              <a:buNone/>
            </a:pPr>
            <a:r>
              <a:rPr lang="en-US" sz="2250" dirty="0">
                <a:solidFill>
                  <a:srgbClr val="F9EEE7"/>
                </a:solidFill>
                <a:latin typeface="Quattrocento" pitchFamily="34" charset="0"/>
                <a:ea typeface="Quattrocento" pitchFamily="34" charset="-122"/>
                <a:cs typeface="Quattrocento" pitchFamily="34" charset="-120"/>
              </a:rPr>
              <a:t>2014</a:t>
            </a:r>
            <a:endParaRPr lang="en-US" sz="2250" dirty="0"/>
          </a:p>
        </p:txBody>
      </p:sp>
      <p:sp>
        <p:nvSpPr>
          <p:cNvPr id="14" name="Text 11"/>
          <p:cNvSpPr/>
          <p:nvPr/>
        </p:nvSpPr>
        <p:spPr>
          <a:xfrm>
            <a:off x="2558891" y="4518303"/>
            <a:ext cx="5732145" cy="779859"/>
          </a:xfrm>
          <a:prstGeom prst="rect">
            <a:avLst/>
          </a:prstGeom>
          <a:noFill/>
          <a:ln/>
        </p:spPr>
        <p:txBody>
          <a:bodyPr wrap="square" lIns="0" tIns="0" rIns="0" bIns="0" rtlCol="0" anchor="t"/>
          <a:lstStyle/>
          <a:p>
            <a:pPr marL="0" indent="0" algn="l">
              <a:lnSpc>
                <a:spcPts val="3050"/>
              </a:lnSpc>
              <a:buNone/>
            </a:pPr>
            <a:r>
              <a:rPr lang="en-US" sz="1900" dirty="0">
                <a:solidFill>
                  <a:srgbClr val="F9EEE7"/>
                </a:solidFill>
                <a:latin typeface="Quattrocento" pitchFamily="34" charset="0"/>
                <a:ea typeface="Quattrocento" pitchFamily="34" charset="-122"/>
                <a:cs typeface="Quattrocento" pitchFamily="34" charset="-120"/>
              </a:rPr>
              <a:t>Acquired by Flipkart, expanding reach and enhancing logistics.</a:t>
            </a:r>
            <a:endParaRPr lang="en-US" sz="1900" dirty="0"/>
          </a:p>
        </p:txBody>
      </p:sp>
      <p:sp>
        <p:nvSpPr>
          <p:cNvPr id="15" name="Shape 12"/>
          <p:cNvSpPr/>
          <p:nvPr/>
        </p:nvSpPr>
        <p:spPr>
          <a:xfrm>
            <a:off x="1462147" y="6318528"/>
            <a:ext cx="852964" cy="30480"/>
          </a:xfrm>
          <a:prstGeom prst="roundRect">
            <a:avLst>
              <a:gd name="adj" fmla="val 119945"/>
            </a:avLst>
          </a:prstGeom>
          <a:solidFill>
            <a:srgbClr val="4A6B6A"/>
          </a:solidFill>
          <a:ln/>
        </p:spPr>
        <p:txBody>
          <a:bodyPr/>
          <a:lstStyle/>
          <a:p>
            <a:endParaRPr lang="en-IN"/>
          </a:p>
        </p:txBody>
      </p:sp>
      <p:sp>
        <p:nvSpPr>
          <p:cNvPr id="16" name="Shape 13"/>
          <p:cNvSpPr/>
          <p:nvPr/>
        </p:nvSpPr>
        <p:spPr>
          <a:xfrm>
            <a:off x="944344" y="6059686"/>
            <a:ext cx="548283" cy="548283"/>
          </a:xfrm>
          <a:prstGeom prst="roundRect">
            <a:avLst>
              <a:gd name="adj" fmla="val 6668"/>
            </a:avLst>
          </a:prstGeom>
          <a:solidFill>
            <a:srgbClr val="315251"/>
          </a:solidFill>
          <a:ln/>
        </p:spPr>
        <p:txBody>
          <a:bodyPr/>
          <a:lstStyle/>
          <a:p>
            <a:endParaRPr lang="en-IN"/>
          </a:p>
        </p:txBody>
      </p:sp>
      <p:sp>
        <p:nvSpPr>
          <p:cNvPr id="17" name="Text 14"/>
          <p:cNvSpPr/>
          <p:nvPr/>
        </p:nvSpPr>
        <p:spPr>
          <a:xfrm>
            <a:off x="1124843" y="6161723"/>
            <a:ext cx="187166" cy="344091"/>
          </a:xfrm>
          <a:prstGeom prst="rect">
            <a:avLst/>
          </a:prstGeom>
          <a:noFill/>
          <a:ln/>
        </p:spPr>
        <p:txBody>
          <a:bodyPr wrap="none" lIns="0" tIns="0" rIns="0" bIns="0" rtlCol="0" anchor="t"/>
          <a:lstStyle/>
          <a:p>
            <a:pPr marL="0" indent="0" algn="ctr">
              <a:lnSpc>
                <a:spcPts val="2700"/>
              </a:lnSpc>
              <a:buNone/>
            </a:pPr>
            <a:r>
              <a:rPr lang="en-US" sz="2700" dirty="0">
                <a:solidFill>
                  <a:srgbClr val="F9EEE7"/>
                </a:solidFill>
                <a:latin typeface="Quattrocento" pitchFamily="34" charset="0"/>
                <a:ea typeface="Quattrocento" pitchFamily="34" charset="-122"/>
                <a:cs typeface="Quattrocento" pitchFamily="34" charset="-120"/>
              </a:rPr>
              <a:t>3</a:t>
            </a:r>
            <a:endParaRPr lang="en-US" sz="2700" dirty="0"/>
          </a:p>
        </p:txBody>
      </p:sp>
      <p:sp>
        <p:nvSpPr>
          <p:cNvPr id="18" name="Text 15"/>
          <p:cNvSpPr/>
          <p:nvPr/>
        </p:nvSpPr>
        <p:spPr>
          <a:xfrm>
            <a:off x="2558891" y="6029325"/>
            <a:ext cx="2867382" cy="358378"/>
          </a:xfrm>
          <a:prstGeom prst="rect">
            <a:avLst/>
          </a:prstGeom>
          <a:noFill/>
          <a:ln/>
        </p:spPr>
        <p:txBody>
          <a:bodyPr wrap="none" lIns="0" tIns="0" rIns="0" bIns="0" rtlCol="0" anchor="t"/>
          <a:lstStyle/>
          <a:p>
            <a:pPr marL="0" indent="0" algn="l">
              <a:lnSpc>
                <a:spcPts val="2800"/>
              </a:lnSpc>
              <a:buNone/>
            </a:pPr>
            <a:r>
              <a:rPr lang="en-US" sz="2250" dirty="0">
                <a:solidFill>
                  <a:srgbClr val="F9EEE7"/>
                </a:solidFill>
                <a:latin typeface="Quattrocento" pitchFamily="34" charset="0"/>
                <a:ea typeface="Quattrocento" pitchFamily="34" charset="-122"/>
                <a:cs typeface="Quattrocento" pitchFamily="34" charset="-120"/>
              </a:rPr>
              <a:t>Present</a:t>
            </a:r>
            <a:endParaRPr lang="en-US" sz="2250" dirty="0"/>
          </a:p>
        </p:txBody>
      </p:sp>
      <p:sp>
        <p:nvSpPr>
          <p:cNvPr id="19" name="Text 16"/>
          <p:cNvSpPr/>
          <p:nvPr/>
        </p:nvSpPr>
        <p:spPr>
          <a:xfrm>
            <a:off x="2558891" y="6533912"/>
            <a:ext cx="5732145" cy="779859"/>
          </a:xfrm>
          <a:prstGeom prst="rect">
            <a:avLst/>
          </a:prstGeom>
          <a:noFill/>
          <a:ln/>
        </p:spPr>
        <p:txBody>
          <a:bodyPr wrap="square" lIns="0" tIns="0" rIns="0" bIns="0" rtlCol="0" anchor="t"/>
          <a:lstStyle/>
          <a:p>
            <a:pPr marL="0" indent="0" algn="l">
              <a:lnSpc>
                <a:spcPts val="3050"/>
              </a:lnSpc>
              <a:buNone/>
            </a:pPr>
            <a:r>
              <a:rPr lang="en-US" sz="1900" dirty="0">
                <a:solidFill>
                  <a:srgbClr val="F9EEE7"/>
                </a:solidFill>
                <a:latin typeface="Quattrocento" pitchFamily="34" charset="0"/>
                <a:ea typeface="Quattrocento" pitchFamily="34" charset="-122"/>
                <a:cs typeface="Quattrocento" pitchFamily="34" charset="-120"/>
              </a:rPr>
              <a:t>One of India's largest online fashion retailers, offering diverse lifestyle products.</a:t>
            </a:r>
            <a:endParaRPr lang="en-US" sz="19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F8A7E-EC43-FBB1-53F5-2EE216D947B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9BDEACB-142F-59C5-31C7-44E1F1F33C62}"/>
              </a:ext>
            </a:extLst>
          </p:cNvPr>
          <p:cNvSpPr/>
          <p:nvPr/>
        </p:nvSpPr>
        <p:spPr>
          <a:xfrm>
            <a:off x="968693" y="514152"/>
            <a:ext cx="10792003" cy="726043"/>
          </a:xfrm>
          <a:prstGeom prst="rect">
            <a:avLst/>
          </a:prstGeom>
          <a:noFill/>
          <a:ln/>
        </p:spPr>
        <p:txBody>
          <a:bodyPr wrap="none" lIns="0" tIns="0" rIns="0" bIns="0" rtlCol="0" anchor="t"/>
          <a:lstStyle/>
          <a:p>
            <a:pPr marL="0" indent="0">
              <a:lnSpc>
                <a:spcPts val="5700"/>
              </a:lnSpc>
              <a:buNone/>
            </a:pPr>
            <a:r>
              <a:rPr lang="en-US" sz="4000" dirty="0">
                <a:solidFill>
                  <a:srgbClr val="FFD9BE"/>
                </a:solidFill>
                <a:latin typeface="Quattrocento" pitchFamily="34" charset="0"/>
                <a:ea typeface="Quattrocento" pitchFamily="34" charset="-122"/>
                <a:cs typeface="Quattrocento" pitchFamily="34" charset="-120"/>
              </a:rPr>
              <a:t>AJIO</a:t>
            </a:r>
            <a:endParaRPr lang="en-US" sz="4000" dirty="0"/>
          </a:p>
        </p:txBody>
      </p:sp>
      <p:sp>
        <p:nvSpPr>
          <p:cNvPr id="3" name="Text 1">
            <a:extLst>
              <a:ext uri="{FF2B5EF4-FFF2-40B4-BE49-F238E27FC236}">
                <a16:creationId xmlns:a16="http://schemas.microsoft.com/office/drawing/2014/main" id="{A48E2A52-0ED3-D848-48F5-1AC3D9F3F2E3}"/>
              </a:ext>
            </a:extLst>
          </p:cNvPr>
          <p:cNvSpPr/>
          <p:nvPr/>
        </p:nvSpPr>
        <p:spPr>
          <a:xfrm>
            <a:off x="968693" y="2098763"/>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Unique Product Offerings</a:t>
            </a:r>
            <a:endParaRPr lang="en-US" sz="2250" dirty="0"/>
          </a:p>
        </p:txBody>
      </p:sp>
      <p:sp>
        <p:nvSpPr>
          <p:cNvPr id="4" name="Text 2">
            <a:extLst>
              <a:ext uri="{FF2B5EF4-FFF2-40B4-BE49-F238E27FC236}">
                <a16:creationId xmlns:a16="http://schemas.microsoft.com/office/drawing/2014/main" id="{09C9C7D6-5B5F-D9EA-58C2-CD9B1C125092}"/>
              </a:ext>
            </a:extLst>
          </p:cNvPr>
          <p:cNvSpPr/>
          <p:nvPr/>
        </p:nvSpPr>
        <p:spPr>
          <a:xfrm>
            <a:off x="955237" y="2607407"/>
            <a:ext cx="5739477" cy="1185148"/>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AJIO emphasizes private labels and a blend of Western and traditional Indian attire, catering to diverse consumer preferences</a:t>
            </a:r>
            <a:endParaRPr lang="en-US" sz="1900" dirty="0"/>
          </a:p>
        </p:txBody>
      </p:sp>
      <p:sp>
        <p:nvSpPr>
          <p:cNvPr id="5" name="Text 3">
            <a:extLst>
              <a:ext uri="{FF2B5EF4-FFF2-40B4-BE49-F238E27FC236}">
                <a16:creationId xmlns:a16="http://schemas.microsoft.com/office/drawing/2014/main" id="{D695923F-F57C-D8A8-5E45-AE29CFF60001}"/>
              </a:ext>
            </a:extLst>
          </p:cNvPr>
          <p:cNvSpPr/>
          <p:nvPr/>
        </p:nvSpPr>
        <p:spPr>
          <a:xfrm>
            <a:off x="955236" y="3987697"/>
            <a:ext cx="3171706" cy="36314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Curated Collections</a:t>
            </a:r>
            <a:endParaRPr lang="en-US" sz="2250" dirty="0"/>
          </a:p>
        </p:txBody>
      </p:sp>
      <p:sp>
        <p:nvSpPr>
          <p:cNvPr id="6" name="Text 4">
            <a:extLst>
              <a:ext uri="{FF2B5EF4-FFF2-40B4-BE49-F238E27FC236}">
                <a16:creationId xmlns:a16="http://schemas.microsoft.com/office/drawing/2014/main" id="{F20AF909-01EB-03AE-509E-11F878DA4E19}"/>
              </a:ext>
            </a:extLst>
          </p:cNvPr>
          <p:cNvSpPr/>
          <p:nvPr/>
        </p:nvSpPr>
        <p:spPr>
          <a:xfrm>
            <a:off x="955236" y="4437046"/>
            <a:ext cx="5739478" cy="1148787"/>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The platform offers a mix of high-fashion designer wear, affordable international brands, and local designer collections, providing a unique shopping experience</a:t>
            </a:r>
            <a:endParaRPr lang="en-US" sz="1900" dirty="0"/>
          </a:p>
        </p:txBody>
      </p:sp>
      <p:sp>
        <p:nvSpPr>
          <p:cNvPr id="7" name="Text 5">
            <a:extLst>
              <a:ext uri="{FF2B5EF4-FFF2-40B4-BE49-F238E27FC236}">
                <a16:creationId xmlns:a16="http://schemas.microsoft.com/office/drawing/2014/main" id="{2F219560-7C6D-FB00-24C4-3E5A1C8FFE72}"/>
              </a:ext>
            </a:extLst>
          </p:cNvPr>
          <p:cNvSpPr/>
          <p:nvPr/>
        </p:nvSpPr>
        <p:spPr>
          <a:xfrm>
            <a:off x="8353860" y="1994204"/>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Intense Market Competition</a:t>
            </a:r>
            <a:endParaRPr lang="en-US" sz="2250" dirty="0"/>
          </a:p>
        </p:txBody>
      </p:sp>
      <p:sp>
        <p:nvSpPr>
          <p:cNvPr id="8" name="Text 6">
            <a:extLst>
              <a:ext uri="{FF2B5EF4-FFF2-40B4-BE49-F238E27FC236}">
                <a16:creationId xmlns:a16="http://schemas.microsoft.com/office/drawing/2014/main" id="{1F74485C-BA32-C500-D14C-85E8C778A506}"/>
              </a:ext>
            </a:extLst>
          </p:cNvPr>
          <p:cNvSpPr/>
          <p:nvPr/>
        </p:nvSpPr>
        <p:spPr>
          <a:xfrm>
            <a:off x="8353860" y="2485408"/>
            <a:ext cx="5221153" cy="1185148"/>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AJIO faces challenges from established players like Myntra and Flipkart, requiring continuous innovation to maintain market share</a:t>
            </a:r>
            <a:endParaRPr lang="en-US" sz="1900" dirty="0"/>
          </a:p>
        </p:txBody>
      </p:sp>
      <p:sp>
        <p:nvSpPr>
          <p:cNvPr id="10" name="Text 3">
            <a:extLst>
              <a:ext uri="{FF2B5EF4-FFF2-40B4-BE49-F238E27FC236}">
                <a16:creationId xmlns:a16="http://schemas.microsoft.com/office/drawing/2014/main" id="{964D7A2F-4776-7F04-00B5-E6F89E47E7CF}"/>
              </a:ext>
            </a:extLst>
          </p:cNvPr>
          <p:cNvSpPr/>
          <p:nvPr/>
        </p:nvSpPr>
        <p:spPr>
          <a:xfrm>
            <a:off x="1681328" y="1520580"/>
            <a:ext cx="3171706" cy="363141"/>
          </a:xfrm>
          <a:prstGeom prst="rect">
            <a:avLst/>
          </a:prstGeom>
          <a:noFill/>
          <a:ln/>
        </p:spPr>
        <p:txBody>
          <a:bodyPr wrap="none" lIns="0" tIns="0" rIns="0" bIns="0" rtlCol="0" anchor="t"/>
          <a:lstStyle/>
          <a:p>
            <a:pPr marL="0" indent="0">
              <a:lnSpc>
                <a:spcPts val="2850"/>
              </a:lnSpc>
              <a:buNone/>
            </a:pPr>
            <a:r>
              <a:rPr lang="en-US" sz="2500" b="1" dirty="0">
                <a:solidFill>
                  <a:srgbClr val="FFD9BE"/>
                </a:solidFill>
                <a:latin typeface="Quattrocento" pitchFamily="34" charset="0"/>
                <a:ea typeface="Quattrocento" pitchFamily="34" charset="-122"/>
                <a:cs typeface="Quattrocento" pitchFamily="34" charset="-120"/>
              </a:rPr>
              <a:t>Strengths</a:t>
            </a:r>
            <a:endParaRPr lang="en-US" sz="2500" b="1" dirty="0"/>
          </a:p>
        </p:txBody>
      </p:sp>
      <p:sp>
        <p:nvSpPr>
          <p:cNvPr id="11" name="Text 3">
            <a:extLst>
              <a:ext uri="{FF2B5EF4-FFF2-40B4-BE49-F238E27FC236}">
                <a16:creationId xmlns:a16="http://schemas.microsoft.com/office/drawing/2014/main" id="{FD1345E9-05C1-F0BC-EB0E-F17264F8E5F6}"/>
              </a:ext>
            </a:extLst>
          </p:cNvPr>
          <p:cNvSpPr/>
          <p:nvPr/>
        </p:nvSpPr>
        <p:spPr>
          <a:xfrm>
            <a:off x="9050017" y="1379089"/>
            <a:ext cx="3171706" cy="363141"/>
          </a:xfrm>
          <a:prstGeom prst="rect">
            <a:avLst/>
          </a:prstGeom>
          <a:noFill/>
          <a:ln/>
        </p:spPr>
        <p:txBody>
          <a:bodyPr wrap="none" lIns="0" tIns="0" rIns="0" bIns="0" rtlCol="0" anchor="t"/>
          <a:lstStyle/>
          <a:p>
            <a:pPr marL="0" indent="0">
              <a:lnSpc>
                <a:spcPts val="2850"/>
              </a:lnSpc>
              <a:buNone/>
            </a:pPr>
            <a:r>
              <a:rPr lang="en-US" sz="2500" b="1" dirty="0">
                <a:solidFill>
                  <a:srgbClr val="FFD9BE"/>
                </a:solidFill>
                <a:latin typeface="Quattrocento" pitchFamily="34" charset="0"/>
                <a:ea typeface="Quattrocento" pitchFamily="34" charset="-122"/>
                <a:cs typeface="Quattrocento" pitchFamily="34" charset="-120"/>
              </a:rPr>
              <a:t>Weaknesses</a:t>
            </a:r>
            <a:endParaRPr lang="en-US" sz="2500" b="1" dirty="0"/>
          </a:p>
        </p:txBody>
      </p:sp>
      <p:sp>
        <p:nvSpPr>
          <p:cNvPr id="15" name="Text 3">
            <a:extLst>
              <a:ext uri="{FF2B5EF4-FFF2-40B4-BE49-F238E27FC236}">
                <a16:creationId xmlns:a16="http://schemas.microsoft.com/office/drawing/2014/main" id="{34503905-FBA1-7482-DA0F-09CE45B78877}"/>
              </a:ext>
            </a:extLst>
          </p:cNvPr>
          <p:cNvSpPr/>
          <p:nvPr/>
        </p:nvSpPr>
        <p:spPr>
          <a:xfrm>
            <a:off x="968693" y="6240139"/>
            <a:ext cx="3171706" cy="41582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Strong Brand Backing</a:t>
            </a:r>
            <a:endParaRPr lang="en-US" sz="2250" dirty="0"/>
          </a:p>
        </p:txBody>
      </p:sp>
      <p:sp>
        <p:nvSpPr>
          <p:cNvPr id="16" name="Text 4">
            <a:extLst>
              <a:ext uri="{FF2B5EF4-FFF2-40B4-BE49-F238E27FC236}">
                <a16:creationId xmlns:a16="http://schemas.microsoft.com/office/drawing/2014/main" id="{00DF38C5-0102-3335-6960-409F9BEEEE57}"/>
              </a:ext>
            </a:extLst>
          </p:cNvPr>
          <p:cNvSpPr/>
          <p:nvPr/>
        </p:nvSpPr>
        <p:spPr>
          <a:xfrm>
            <a:off x="955238" y="6702400"/>
            <a:ext cx="5739476" cy="790099"/>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Supported by Reliance Industries, AJIO benefits from a strong brand image and extensive resources</a:t>
            </a:r>
            <a:endParaRPr lang="en-US" sz="1900" dirty="0"/>
          </a:p>
        </p:txBody>
      </p:sp>
      <p:sp>
        <p:nvSpPr>
          <p:cNvPr id="18" name="Text 6">
            <a:extLst>
              <a:ext uri="{FF2B5EF4-FFF2-40B4-BE49-F238E27FC236}">
                <a16:creationId xmlns:a16="http://schemas.microsoft.com/office/drawing/2014/main" id="{4FB59865-9B0E-15CA-2CFF-9EC9B2E83D32}"/>
              </a:ext>
            </a:extLst>
          </p:cNvPr>
          <p:cNvSpPr/>
          <p:nvPr/>
        </p:nvSpPr>
        <p:spPr>
          <a:xfrm>
            <a:off x="8368870" y="4681894"/>
            <a:ext cx="5144953" cy="1185148"/>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Ensuring consistent product availability across categories can be challenging, potentially affecting customer satisfaction</a:t>
            </a:r>
            <a:endParaRPr lang="en-US" sz="1900" dirty="0"/>
          </a:p>
        </p:txBody>
      </p:sp>
      <p:sp>
        <p:nvSpPr>
          <p:cNvPr id="13" name="Text 5">
            <a:extLst>
              <a:ext uri="{FF2B5EF4-FFF2-40B4-BE49-F238E27FC236}">
                <a16:creationId xmlns:a16="http://schemas.microsoft.com/office/drawing/2014/main" id="{AAA55E2C-2729-B204-BCC4-B73FD581F07E}"/>
              </a:ext>
            </a:extLst>
          </p:cNvPr>
          <p:cNvSpPr/>
          <p:nvPr/>
        </p:nvSpPr>
        <p:spPr>
          <a:xfrm>
            <a:off x="8353860" y="4041622"/>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Inventory Management</a:t>
            </a:r>
            <a:endParaRPr lang="en-US" sz="2250" dirty="0"/>
          </a:p>
        </p:txBody>
      </p:sp>
      <p:pic>
        <p:nvPicPr>
          <p:cNvPr id="9" name="Image 2" descr="preencoded.png">
            <a:extLst>
              <a:ext uri="{FF2B5EF4-FFF2-40B4-BE49-F238E27FC236}">
                <a16:creationId xmlns:a16="http://schemas.microsoft.com/office/drawing/2014/main" id="{FD3837B2-632F-7CF6-A84D-86C2A9EFB280}"/>
              </a:ext>
            </a:extLst>
          </p:cNvPr>
          <p:cNvPicPr>
            <a:picLocks noChangeAspect="1"/>
          </p:cNvPicPr>
          <p:nvPr/>
        </p:nvPicPr>
        <p:blipFill>
          <a:blip r:embed="rId3"/>
          <a:stretch>
            <a:fillRect/>
          </a:stretch>
        </p:blipFill>
        <p:spPr>
          <a:xfrm>
            <a:off x="8298904" y="1307227"/>
            <a:ext cx="526971" cy="526971"/>
          </a:xfrm>
          <a:prstGeom prst="rect">
            <a:avLst/>
          </a:prstGeom>
        </p:spPr>
      </p:pic>
      <p:pic>
        <p:nvPicPr>
          <p:cNvPr id="12" name="Image 1" descr="preencoded.png">
            <a:extLst>
              <a:ext uri="{FF2B5EF4-FFF2-40B4-BE49-F238E27FC236}">
                <a16:creationId xmlns:a16="http://schemas.microsoft.com/office/drawing/2014/main" id="{6000876A-8492-FEF6-8849-0B63F7CE2EBE}"/>
              </a:ext>
            </a:extLst>
          </p:cNvPr>
          <p:cNvPicPr>
            <a:picLocks noChangeAspect="1"/>
          </p:cNvPicPr>
          <p:nvPr/>
        </p:nvPicPr>
        <p:blipFill>
          <a:blip r:embed="rId4"/>
          <a:stretch>
            <a:fillRect/>
          </a:stretch>
        </p:blipFill>
        <p:spPr>
          <a:xfrm>
            <a:off x="972117" y="1462732"/>
            <a:ext cx="532209" cy="532209"/>
          </a:xfrm>
          <a:prstGeom prst="rect">
            <a:avLst/>
          </a:prstGeom>
        </p:spPr>
      </p:pic>
    </p:spTree>
    <p:extLst>
      <p:ext uri="{BB962C8B-B14F-4D97-AF65-F5344CB8AC3E}">
        <p14:creationId xmlns:p14="http://schemas.microsoft.com/office/powerpoint/2010/main" val="4060186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D9EB6-63E3-18F9-66B0-6839D8F9C67B}"/>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5666B5C-7633-F5D8-1346-E0AB2350D504}"/>
              </a:ext>
            </a:extLst>
          </p:cNvPr>
          <p:cNvPicPr>
            <a:picLocks noChangeAspect="1"/>
          </p:cNvPicPr>
          <p:nvPr/>
        </p:nvPicPr>
        <p:blipFill>
          <a:blip r:embed="rId3"/>
          <a:stretch>
            <a:fillRect/>
          </a:stretch>
        </p:blipFill>
        <p:spPr>
          <a:xfrm>
            <a:off x="0" y="0"/>
            <a:ext cx="5366657" cy="8229600"/>
          </a:xfrm>
          <a:prstGeom prst="rect">
            <a:avLst/>
          </a:prstGeom>
        </p:spPr>
      </p:pic>
      <p:sp>
        <p:nvSpPr>
          <p:cNvPr id="3" name="Text 0">
            <a:extLst>
              <a:ext uri="{FF2B5EF4-FFF2-40B4-BE49-F238E27FC236}">
                <a16:creationId xmlns:a16="http://schemas.microsoft.com/office/drawing/2014/main" id="{DD15AF56-32DE-765A-9200-D26725B758F2}"/>
              </a:ext>
            </a:extLst>
          </p:cNvPr>
          <p:cNvSpPr/>
          <p:nvPr/>
        </p:nvSpPr>
        <p:spPr>
          <a:xfrm>
            <a:off x="6741585" y="303752"/>
            <a:ext cx="6617903" cy="708157"/>
          </a:xfrm>
          <a:prstGeom prst="rect">
            <a:avLst/>
          </a:prstGeom>
          <a:noFill/>
          <a:ln/>
        </p:spPr>
        <p:txBody>
          <a:bodyPr wrap="none" lIns="0" tIns="0" rIns="0" bIns="0" rtlCol="0" anchor="t"/>
          <a:lstStyle/>
          <a:p>
            <a:pPr marL="0" indent="0">
              <a:lnSpc>
                <a:spcPts val="5700"/>
              </a:lnSpc>
              <a:buNone/>
            </a:pPr>
            <a:r>
              <a:rPr lang="en-US" sz="4000" dirty="0">
                <a:solidFill>
                  <a:srgbClr val="FFD9BE"/>
                </a:solidFill>
                <a:latin typeface="Quattrocento" pitchFamily="34" charset="0"/>
                <a:ea typeface="Quattrocento" pitchFamily="34" charset="-122"/>
                <a:cs typeface="Quattrocento" pitchFamily="34" charset="-120"/>
              </a:rPr>
              <a:t>Product Range Comparison</a:t>
            </a:r>
            <a:endParaRPr lang="en-US" sz="4000" dirty="0"/>
          </a:p>
        </p:txBody>
      </p:sp>
      <p:sp>
        <p:nvSpPr>
          <p:cNvPr id="4" name="Shape 1">
            <a:extLst>
              <a:ext uri="{FF2B5EF4-FFF2-40B4-BE49-F238E27FC236}">
                <a16:creationId xmlns:a16="http://schemas.microsoft.com/office/drawing/2014/main" id="{CDFE2835-07EA-10A8-88AF-1E93D96B3825}"/>
              </a:ext>
            </a:extLst>
          </p:cNvPr>
          <p:cNvSpPr/>
          <p:nvPr/>
        </p:nvSpPr>
        <p:spPr>
          <a:xfrm>
            <a:off x="5725887" y="2808138"/>
            <a:ext cx="8545284" cy="1321008"/>
          </a:xfrm>
          <a:prstGeom prst="roundRect">
            <a:avLst>
              <a:gd name="adj" fmla="val 2063"/>
            </a:avLst>
          </a:prstGeom>
          <a:solidFill>
            <a:srgbClr val="315251"/>
          </a:solidFill>
          <a:ln/>
        </p:spPr>
        <p:txBody>
          <a:bodyPr/>
          <a:lstStyle/>
          <a:p>
            <a:endParaRPr lang="en-IN"/>
          </a:p>
        </p:txBody>
      </p:sp>
      <p:sp>
        <p:nvSpPr>
          <p:cNvPr id="5" name="Text 2">
            <a:extLst>
              <a:ext uri="{FF2B5EF4-FFF2-40B4-BE49-F238E27FC236}">
                <a16:creationId xmlns:a16="http://schemas.microsoft.com/office/drawing/2014/main" id="{4D531118-571E-B051-9F2B-363470F78376}"/>
              </a:ext>
            </a:extLst>
          </p:cNvPr>
          <p:cNvSpPr/>
          <p:nvPr/>
        </p:nvSpPr>
        <p:spPr>
          <a:xfrm>
            <a:off x="5867400" y="2928675"/>
            <a:ext cx="2904530" cy="363141"/>
          </a:xfrm>
          <a:prstGeom prst="rect">
            <a:avLst/>
          </a:prstGeom>
          <a:noFill/>
          <a:ln/>
        </p:spPr>
        <p:txBody>
          <a:bodyPr wrap="none" lIns="0" tIns="0" rIns="0" bIns="0" rtlCol="0" anchor="t"/>
          <a:lstStyle/>
          <a:p>
            <a:pPr marL="0" indent="0">
              <a:lnSpc>
                <a:spcPts val="2850"/>
              </a:lnSpc>
              <a:buNone/>
            </a:pPr>
            <a:r>
              <a:rPr lang="en-US" dirty="0">
                <a:solidFill>
                  <a:srgbClr val="F9EEE7"/>
                </a:solidFill>
                <a:latin typeface="Quattrocento" pitchFamily="34" charset="0"/>
                <a:ea typeface="Quattrocento" pitchFamily="34" charset="-122"/>
                <a:cs typeface="Quattrocento" pitchFamily="34" charset="-120"/>
              </a:rPr>
              <a:t>Flipkart</a:t>
            </a:r>
            <a:endParaRPr lang="en-US" dirty="0"/>
          </a:p>
        </p:txBody>
      </p:sp>
      <p:sp>
        <p:nvSpPr>
          <p:cNvPr id="6" name="Text 3">
            <a:extLst>
              <a:ext uri="{FF2B5EF4-FFF2-40B4-BE49-F238E27FC236}">
                <a16:creationId xmlns:a16="http://schemas.microsoft.com/office/drawing/2014/main" id="{2AE70E23-2E6E-ADDD-9842-29AC9F1443A3}"/>
              </a:ext>
            </a:extLst>
          </p:cNvPr>
          <p:cNvSpPr/>
          <p:nvPr/>
        </p:nvSpPr>
        <p:spPr>
          <a:xfrm>
            <a:off x="5848652" y="3291816"/>
            <a:ext cx="8288866" cy="790099"/>
          </a:xfrm>
          <a:prstGeom prst="rect">
            <a:avLst/>
          </a:prstGeom>
          <a:noFill/>
          <a:ln/>
        </p:spPr>
        <p:txBody>
          <a:bodyPr wrap="square" lIns="0" tIns="0" rIns="0" bIns="0" rtlCol="0" anchor="t"/>
          <a:lstStyle/>
          <a:p>
            <a:pPr marL="0" indent="0">
              <a:lnSpc>
                <a:spcPts val="3100"/>
              </a:lnSpc>
              <a:buNone/>
            </a:pPr>
            <a:r>
              <a:rPr lang="en-US" dirty="0">
                <a:solidFill>
                  <a:srgbClr val="F9EEE7"/>
                </a:solidFill>
                <a:latin typeface="Quattrocento" pitchFamily="34" charset="0"/>
                <a:ea typeface="Quattrocento" pitchFamily="34" charset="-122"/>
                <a:cs typeface="Quattrocento" pitchFamily="34" charset="-120"/>
              </a:rPr>
              <a:t>Wide fashion segment with a mix of premium and affordable brands for mass appeal.</a:t>
            </a:r>
            <a:endParaRPr lang="en-US" dirty="0"/>
          </a:p>
        </p:txBody>
      </p:sp>
      <p:sp>
        <p:nvSpPr>
          <p:cNvPr id="7" name="Shape 4">
            <a:extLst>
              <a:ext uri="{FF2B5EF4-FFF2-40B4-BE49-F238E27FC236}">
                <a16:creationId xmlns:a16="http://schemas.microsoft.com/office/drawing/2014/main" id="{BF241665-BBC3-BF15-E5AE-A5D62FC4CCEC}"/>
              </a:ext>
            </a:extLst>
          </p:cNvPr>
          <p:cNvSpPr/>
          <p:nvPr/>
        </p:nvSpPr>
        <p:spPr>
          <a:xfrm>
            <a:off x="5725887" y="4314332"/>
            <a:ext cx="8545284" cy="1358795"/>
          </a:xfrm>
          <a:prstGeom prst="roundRect">
            <a:avLst>
              <a:gd name="adj" fmla="val 2645"/>
            </a:avLst>
          </a:prstGeom>
          <a:solidFill>
            <a:srgbClr val="315251"/>
          </a:solidFill>
          <a:ln/>
        </p:spPr>
        <p:txBody>
          <a:bodyPr/>
          <a:lstStyle/>
          <a:p>
            <a:endParaRPr lang="en-IN"/>
          </a:p>
        </p:txBody>
      </p:sp>
      <p:sp>
        <p:nvSpPr>
          <p:cNvPr id="8" name="Text 5">
            <a:extLst>
              <a:ext uri="{FF2B5EF4-FFF2-40B4-BE49-F238E27FC236}">
                <a16:creationId xmlns:a16="http://schemas.microsoft.com/office/drawing/2014/main" id="{C6879494-54CA-5EFA-7EC0-4ED3A7DED58F}"/>
              </a:ext>
            </a:extLst>
          </p:cNvPr>
          <p:cNvSpPr/>
          <p:nvPr/>
        </p:nvSpPr>
        <p:spPr>
          <a:xfrm>
            <a:off x="5862935" y="4367388"/>
            <a:ext cx="2904530" cy="363141"/>
          </a:xfrm>
          <a:prstGeom prst="rect">
            <a:avLst/>
          </a:prstGeom>
          <a:noFill/>
          <a:ln/>
        </p:spPr>
        <p:txBody>
          <a:bodyPr wrap="none" lIns="0" tIns="0" rIns="0" bIns="0" rtlCol="0" anchor="t"/>
          <a:lstStyle/>
          <a:p>
            <a:pPr marL="0" indent="0">
              <a:lnSpc>
                <a:spcPts val="2850"/>
              </a:lnSpc>
              <a:buNone/>
            </a:pPr>
            <a:r>
              <a:rPr lang="en-US" dirty="0">
                <a:solidFill>
                  <a:srgbClr val="F9EEE7"/>
                </a:solidFill>
                <a:latin typeface="Quattrocento" pitchFamily="34" charset="0"/>
                <a:ea typeface="Quattrocento" pitchFamily="34" charset="-122"/>
                <a:cs typeface="Quattrocento" pitchFamily="34" charset="-120"/>
              </a:rPr>
              <a:t>Amazon</a:t>
            </a:r>
            <a:endParaRPr lang="en-US" dirty="0"/>
          </a:p>
        </p:txBody>
      </p:sp>
      <p:sp>
        <p:nvSpPr>
          <p:cNvPr id="9" name="Text 6">
            <a:extLst>
              <a:ext uri="{FF2B5EF4-FFF2-40B4-BE49-F238E27FC236}">
                <a16:creationId xmlns:a16="http://schemas.microsoft.com/office/drawing/2014/main" id="{9EE4177B-3F76-68E0-3E06-4B6A8791100B}"/>
              </a:ext>
            </a:extLst>
          </p:cNvPr>
          <p:cNvSpPr/>
          <p:nvPr/>
        </p:nvSpPr>
        <p:spPr>
          <a:xfrm>
            <a:off x="5852050" y="4796275"/>
            <a:ext cx="8408235" cy="732522"/>
          </a:xfrm>
          <a:prstGeom prst="rect">
            <a:avLst/>
          </a:prstGeom>
          <a:noFill/>
          <a:ln/>
        </p:spPr>
        <p:txBody>
          <a:bodyPr wrap="none" lIns="0" tIns="0" rIns="0" bIns="0" rtlCol="0" anchor="t"/>
          <a:lstStyle/>
          <a:p>
            <a:pPr marL="0" indent="0">
              <a:lnSpc>
                <a:spcPts val="3100"/>
              </a:lnSpc>
              <a:buNone/>
            </a:pPr>
            <a:r>
              <a:rPr lang="en-US" dirty="0">
                <a:solidFill>
                  <a:srgbClr val="F9EEE7"/>
                </a:solidFill>
                <a:latin typeface="Quattrocento" pitchFamily="34" charset="0"/>
                <a:ea typeface="Quattrocento" pitchFamily="34" charset="-122"/>
                <a:cs typeface="Quattrocento" pitchFamily="34" charset="-120"/>
              </a:rPr>
              <a:t>Extensive range leveraging a global marketplace but less curated for </a:t>
            </a:r>
          </a:p>
          <a:p>
            <a:pPr marL="0" indent="0">
              <a:lnSpc>
                <a:spcPts val="3100"/>
              </a:lnSpc>
              <a:buNone/>
            </a:pPr>
            <a:r>
              <a:rPr lang="en-US" dirty="0">
                <a:solidFill>
                  <a:srgbClr val="F9EEE7"/>
                </a:solidFill>
                <a:latin typeface="Quattrocento" pitchFamily="34" charset="0"/>
                <a:ea typeface="Quattrocento" pitchFamily="34" charset="-122"/>
                <a:cs typeface="Quattrocento" pitchFamily="34" charset="-120"/>
              </a:rPr>
              <a:t>fashion-specific needs.</a:t>
            </a:r>
            <a:endParaRPr lang="en-US" dirty="0"/>
          </a:p>
        </p:txBody>
      </p:sp>
      <p:sp>
        <p:nvSpPr>
          <p:cNvPr id="10" name="Shape 7">
            <a:extLst>
              <a:ext uri="{FF2B5EF4-FFF2-40B4-BE49-F238E27FC236}">
                <a16:creationId xmlns:a16="http://schemas.microsoft.com/office/drawing/2014/main" id="{B00D3B2D-8DD3-98F1-0952-6E54169E3A3F}"/>
              </a:ext>
            </a:extLst>
          </p:cNvPr>
          <p:cNvSpPr/>
          <p:nvPr/>
        </p:nvSpPr>
        <p:spPr>
          <a:xfrm>
            <a:off x="5725887" y="5869104"/>
            <a:ext cx="8545284" cy="957100"/>
          </a:xfrm>
          <a:prstGeom prst="roundRect">
            <a:avLst>
              <a:gd name="adj" fmla="val 2645"/>
            </a:avLst>
          </a:prstGeom>
          <a:solidFill>
            <a:srgbClr val="315251"/>
          </a:solidFill>
          <a:ln/>
        </p:spPr>
        <p:txBody>
          <a:bodyPr/>
          <a:lstStyle/>
          <a:p>
            <a:endParaRPr lang="en-IN"/>
          </a:p>
        </p:txBody>
      </p:sp>
      <p:sp>
        <p:nvSpPr>
          <p:cNvPr id="11" name="Text 8">
            <a:extLst>
              <a:ext uri="{FF2B5EF4-FFF2-40B4-BE49-F238E27FC236}">
                <a16:creationId xmlns:a16="http://schemas.microsoft.com/office/drawing/2014/main" id="{B644F77E-8573-36B0-ED94-EDF4A1C5A253}"/>
              </a:ext>
            </a:extLst>
          </p:cNvPr>
          <p:cNvSpPr/>
          <p:nvPr/>
        </p:nvSpPr>
        <p:spPr>
          <a:xfrm>
            <a:off x="5867400" y="5921011"/>
            <a:ext cx="2904530" cy="363141"/>
          </a:xfrm>
          <a:prstGeom prst="rect">
            <a:avLst/>
          </a:prstGeom>
          <a:noFill/>
          <a:ln/>
        </p:spPr>
        <p:txBody>
          <a:bodyPr wrap="none" lIns="0" tIns="0" rIns="0" bIns="0" rtlCol="0" anchor="t"/>
          <a:lstStyle/>
          <a:p>
            <a:pPr marL="0" indent="0">
              <a:lnSpc>
                <a:spcPts val="2850"/>
              </a:lnSpc>
              <a:buNone/>
            </a:pPr>
            <a:r>
              <a:rPr lang="en-US" dirty="0">
                <a:solidFill>
                  <a:srgbClr val="F9EEE7"/>
                </a:solidFill>
                <a:latin typeface="Quattrocento" pitchFamily="34" charset="0"/>
                <a:ea typeface="Quattrocento" pitchFamily="34" charset="-122"/>
                <a:cs typeface="Quattrocento" pitchFamily="34" charset="-120"/>
              </a:rPr>
              <a:t>AJIO</a:t>
            </a:r>
            <a:endParaRPr lang="en-US" dirty="0"/>
          </a:p>
        </p:txBody>
      </p:sp>
      <p:sp>
        <p:nvSpPr>
          <p:cNvPr id="12" name="Text 9">
            <a:extLst>
              <a:ext uri="{FF2B5EF4-FFF2-40B4-BE49-F238E27FC236}">
                <a16:creationId xmlns:a16="http://schemas.microsoft.com/office/drawing/2014/main" id="{ADA1D4D4-AD4D-32D3-CE52-94C9EBF4F8CB}"/>
              </a:ext>
            </a:extLst>
          </p:cNvPr>
          <p:cNvSpPr/>
          <p:nvPr/>
        </p:nvSpPr>
        <p:spPr>
          <a:xfrm>
            <a:off x="5867400" y="6311157"/>
            <a:ext cx="7652145" cy="459757"/>
          </a:xfrm>
          <a:prstGeom prst="rect">
            <a:avLst/>
          </a:prstGeom>
          <a:noFill/>
          <a:ln/>
        </p:spPr>
        <p:txBody>
          <a:bodyPr wrap="none" lIns="0" tIns="0" rIns="0" bIns="0" rtlCol="0" anchor="t"/>
          <a:lstStyle/>
          <a:p>
            <a:pPr marL="0" indent="0">
              <a:lnSpc>
                <a:spcPts val="3100"/>
              </a:lnSpc>
              <a:buNone/>
            </a:pPr>
            <a:r>
              <a:rPr lang="en-US" dirty="0">
                <a:solidFill>
                  <a:srgbClr val="F9EEE7"/>
                </a:solidFill>
                <a:latin typeface="Quattrocento" pitchFamily="34" charset="0"/>
                <a:ea typeface="Quattrocento" pitchFamily="34" charset="-122"/>
                <a:cs typeface="Quattrocento" pitchFamily="34" charset="-120"/>
              </a:rPr>
              <a:t>Focused and curated collections, emphasizing unique and indie brands.</a:t>
            </a:r>
            <a:endParaRPr lang="en-US" dirty="0"/>
          </a:p>
        </p:txBody>
      </p:sp>
      <p:sp>
        <p:nvSpPr>
          <p:cNvPr id="14" name="Shape 1">
            <a:extLst>
              <a:ext uri="{FF2B5EF4-FFF2-40B4-BE49-F238E27FC236}">
                <a16:creationId xmlns:a16="http://schemas.microsoft.com/office/drawing/2014/main" id="{28307D69-C638-95D4-EE1F-F4C120ADC496}"/>
              </a:ext>
            </a:extLst>
          </p:cNvPr>
          <p:cNvSpPr/>
          <p:nvPr/>
        </p:nvSpPr>
        <p:spPr>
          <a:xfrm>
            <a:off x="5725888" y="1295657"/>
            <a:ext cx="8545283" cy="1321008"/>
          </a:xfrm>
          <a:prstGeom prst="roundRect">
            <a:avLst>
              <a:gd name="adj" fmla="val 2063"/>
            </a:avLst>
          </a:prstGeom>
          <a:solidFill>
            <a:srgbClr val="315251"/>
          </a:solidFill>
          <a:ln/>
        </p:spPr>
        <p:txBody>
          <a:bodyPr/>
          <a:lstStyle/>
          <a:p>
            <a:endParaRPr lang="en-IN"/>
          </a:p>
        </p:txBody>
      </p:sp>
      <p:sp>
        <p:nvSpPr>
          <p:cNvPr id="15" name="Text 2">
            <a:extLst>
              <a:ext uri="{FF2B5EF4-FFF2-40B4-BE49-F238E27FC236}">
                <a16:creationId xmlns:a16="http://schemas.microsoft.com/office/drawing/2014/main" id="{30B23CDB-32AD-4B8B-BAF3-5A7076F03067}"/>
              </a:ext>
            </a:extLst>
          </p:cNvPr>
          <p:cNvSpPr/>
          <p:nvPr/>
        </p:nvSpPr>
        <p:spPr>
          <a:xfrm>
            <a:off x="5848652" y="1367824"/>
            <a:ext cx="2904530" cy="363141"/>
          </a:xfrm>
          <a:prstGeom prst="rect">
            <a:avLst/>
          </a:prstGeom>
          <a:noFill/>
          <a:ln/>
        </p:spPr>
        <p:txBody>
          <a:bodyPr wrap="none" lIns="0" tIns="0" rIns="0" bIns="0" rtlCol="0" anchor="t"/>
          <a:lstStyle/>
          <a:p>
            <a:pPr marL="0" indent="0">
              <a:lnSpc>
                <a:spcPts val="2850"/>
              </a:lnSpc>
              <a:buNone/>
            </a:pPr>
            <a:r>
              <a:rPr lang="en-US" dirty="0">
                <a:solidFill>
                  <a:srgbClr val="F9EEE7"/>
                </a:solidFill>
                <a:latin typeface="Quattrocento" pitchFamily="34" charset="0"/>
                <a:ea typeface="Quattrocento" pitchFamily="34" charset="-122"/>
                <a:cs typeface="Quattrocento" pitchFamily="34" charset="-120"/>
              </a:rPr>
              <a:t>Myntra</a:t>
            </a:r>
            <a:endParaRPr lang="en-US" dirty="0"/>
          </a:p>
        </p:txBody>
      </p:sp>
      <p:sp>
        <p:nvSpPr>
          <p:cNvPr id="16" name="Text 3">
            <a:extLst>
              <a:ext uri="{FF2B5EF4-FFF2-40B4-BE49-F238E27FC236}">
                <a16:creationId xmlns:a16="http://schemas.microsoft.com/office/drawing/2014/main" id="{67ECBE0A-5D21-EF4E-969F-273E6F6789B5}"/>
              </a:ext>
            </a:extLst>
          </p:cNvPr>
          <p:cNvSpPr/>
          <p:nvPr/>
        </p:nvSpPr>
        <p:spPr>
          <a:xfrm>
            <a:off x="5848652" y="1763838"/>
            <a:ext cx="8403770" cy="759214"/>
          </a:xfrm>
          <a:prstGeom prst="rect">
            <a:avLst/>
          </a:prstGeom>
          <a:noFill/>
          <a:ln/>
        </p:spPr>
        <p:txBody>
          <a:bodyPr wrap="square" lIns="0" tIns="0" rIns="0" bIns="0" rtlCol="0" anchor="t"/>
          <a:lstStyle/>
          <a:p>
            <a:pPr marL="0" indent="0">
              <a:lnSpc>
                <a:spcPts val="3100"/>
              </a:lnSpc>
              <a:buNone/>
            </a:pPr>
            <a:r>
              <a:rPr lang="en-US" dirty="0">
                <a:solidFill>
                  <a:srgbClr val="F9EEE7"/>
                </a:solidFill>
                <a:latin typeface="Quattrocento" pitchFamily="34" charset="0"/>
                <a:ea typeface="Quattrocento" pitchFamily="34" charset="-122"/>
                <a:cs typeface="Quattrocento" pitchFamily="34" charset="-120"/>
              </a:rPr>
              <a:t>Vast selection of clothing, accessories, and beauty products, including domestic and international brands.</a:t>
            </a:r>
            <a:endParaRPr lang="en-US" dirty="0"/>
          </a:p>
        </p:txBody>
      </p:sp>
      <p:sp>
        <p:nvSpPr>
          <p:cNvPr id="17" name="Text 9">
            <a:extLst>
              <a:ext uri="{FF2B5EF4-FFF2-40B4-BE49-F238E27FC236}">
                <a16:creationId xmlns:a16="http://schemas.microsoft.com/office/drawing/2014/main" id="{6B24641F-6441-66A8-CAE2-DDA44EAB0F33}"/>
              </a:ext>
            </a:extLst>
          </p:cNvPr>
          <p:cNvSpPr/>
          <p:nvPr/>
        </p:nvSpPr>
        <p:spPr>
          <a:xfrm>
            <a:off x="5718023" y="7022181"/>
            <a:ext cx="8534399" cy="632815"/>
          </a:xfrm>
          <a:prstGeom prst="rect">
            <a:avLst/>
          </a:prstGeom>
          <a:noFill/>
          <a:ln/>
        </p:spPr>
        <p:txBody>
          <a:bodyPr wrap="none" lIns="0" tIns="0" rIns="0" bIns="0" rtlCol="0" anchor="t"/>
          <a:lstStyle/>
          <a:p>
            <a:pPr marL="0" indent="0">
              <a:lnSpc>
                <a:spcPts val="3100"/>
              </a:lnSpc>
              <a:buNone/>
            </a:pPr>
            <a:r>
              <a:rPr lang="en-US" b="1" dirty="0">
                <a:solidFill>
                  <a:srgbClr val="F9EEE7"/>
                </a:solidFill>
                <a:latin typeface="Quattrocento" pitchFamily="34" charset="0"/>
                <a:ea typeface="Quattrocento" pitchFamily="34" charset="-122"/>
                <a:cs typeface="Quattrocento" pitchFamily="34" charset="-120"/>
              </a:rPr>
              <a:t>Insight</a:t>
            </a:r>
            <a:r>
              <a:rPr lang="en-US" dirty="0">
                <a:solidFill>
                  <a:srgbClr val="F9EEE7"/>
                </a:solidFill>
                <a:latin typeface="Quattrocento" pitchFamily="34" charset="0"/>
                <a:ea typeface="Quattrocento" pitchFamily="34" charset="-122"/>
                <a:cs typeface="Quattrocento" pitchFamily="34" charset="-120"/>
              </a:rPr>
              <a:t>: Myntra offers a broader range than AJIO but faces tough competition</a:t>
            </a:r>
          </a:p>
          <a:p>
            <a:pPr marL="0" indent="0">
              <a:lnSpc>
                <a:spcPts val="3100"/>
              </a:lnSpc>
              <a:buNone/>
            </a:pPr>
            <a:r>
              <a:rPr lang="en-US" dirty="0">
                <a:solidFill>
                  <a:srgbClr val="F9EEE7"/>
                </a:solidFill>
                <a:latin typeface="Quattrocento" pitchFamily="34" charset="0"/>
                <a:ea typeface="Quattrocento" pitchFamily="34" charset="-122"/>
                <a:cs typeface="Quattrocento" pitchFamily="34" charset="-120"/>
              </a:rPr>
              <a:t>from Amazon and Flipkart, which provide diverse categories alongside fashion.</a:t>
            </a:r>
            <a:endParaRPr lang="en-US" dirty="0"/>
          </a:p>
        </p:txBody>
      </p:sp>
    </p:spTree>
    <p:extLst>
      <p:ext uri="{BB962C8B-B14F-4D97-AF65-F5344CB8AC3E}">
        <p14:creationId xmlns:p14="http://schemas.microsoft.com/office/powerpoint/2010/main" val="2207428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4860" y="496356"/>
            <a:ext cx="7230904" cy="659606"/>
          </a:xfrm>
          <a:prstGeom prst="rect">
            <a:avLst/>
          </a:prstGeom>
          <a:noFill/>
          <a:ln/>
        </p:spPr>
        <p:txBody>
          <a:bodyPr wrap="none" lIns="0" tIns="0" rIns="0" bIns="0" rtlCol="0" anchor="t"/>
          <a:lstStyle/>
          <a:p>
            <a:pPr marL="0" indent="0">
              <a:lnSpc>
                <a:spcPts val="5150"/>
              </a:lnSpc>
              <a:buNone/>
            </a:pPr>
            <a:r>
              <a:rPr lang="en-US" sz="4150" dirty="0">
                <a:solidFill>
                  <a:srgbClr val="FFD9BE"/>
                </a:solidFill>
                <a:latin typeface="Quattrocento" pitchFamily="34" charset="0"/>
                <a:ea typeface="Quattrocento" pitchFamily="34" charset="-122"/>
                <a:cs typeface="Quattrocento" pitchFamily="34" charset="-120"/>
              </a:rPr>
              <a:t>Pricing and Discounts Strategy</a:t>
            </a:r>
            <a:endParaRPr lang="en-US" sz="4150" dirty="0"/>
          </a:p>
        </p:txBody>
      </p:sp>
      <p:sp>
        <p:nvSpPr>
          <p:cNvPr id="4" name="Shape 1"/>
          <p:cNvSpPr/>
          <p:nvPr/>
        </p:nvSpPr>
        <p:spPr>
          <a:xfrm>
            <a:off x="1084768" y="1570463"/>
            <a:ext cx="45719" cy="5088676"/>
          </a:xfrm>
          <a:prstGeom prst="roundRect">
            <a:avLst>
              <a:gd name="adj" fmla="val 110362"/>
            </a:avLst>
          </a:prstGeom>
          <a:solidFill>
            <a:srgbClr val="4A6B6A"/>
          </a:solidFill>
          <a:ln/>
        </p:spPr>
        <p:txBody>
          <a:bodyPr/>
          <a:lstStyle/>
          <a:p>
            <a:endParaRPr lang="en-IN"/>
          </a:p>
        </p:txBody>
      </p:sp>
      <p:sp>
        <p:nvSpPr>
          <p:cNvPr id="5" name="Shape 2"/>
          <p:cNvSpPr/>
          <p:nvPr/>
        </p:nvSpPr>
        <p:spPr>
          <a:xfrm>
            <a:off x="1336006" y="1792947"/>
            <a:ext cx="844670" cy="45719"/>
          </a:xfrm>
          <a:prstGeom prst="roundRect">
            <a:avLst>
              <a:gd name="adj" fmla="val 110362"/>
            </a:avLst>
          </a:prstGeom>
          <a:solidFill>
            <a:srgbClr val="4A6B6A"/>
          </a:solidFill>
          <a:ln/>
        </p:spPr>
        <p:txBody>
          <a:bodyPr/>
          <a:lstStyle/>
          <a:p>
            <a:endParaRPr lang="en-IN"/>
          </a:p>
        </p:txBody>
      </p:sp>
      <p:sp>
        <p:nvSpPr>
          <p:cNvPr id="6" name="Shape 3"/>
          <p:cNvSpPr/>
          <p:nvPr/>
        </p:nvSpPr>
        <p:spPr>
          <a:xfrm>
            <a:off x="878253" y="2743378"/>
            <a:ext cx="504468" cy="504468"/>
          </a:xfrm>
          <a:prstGeom prst="roundRect">
            <a:avLst>
              <a:gd name="adj" fmla="val 6668"/>
            </a:avLst>
          </a:prstGeom>
          <a:solidFill>
            <a:srgbClr val="315251"/>
          </a:solidFill>
          <a:ln/>
        </p:spPr>
        <p:txBody>
          <a:bodyPr/>
          <a:lstStyle/>
          <a:p>
            <a:endParaRPr lang="en-IN" dirty="0"/>
          </a:p>
        </p:txBody>
      </p:sp>
      <p:sp>
        <p:nvSpPr>
          <p:cNvPr id="7" name="Text 4"/>
          <p:cNvSpPr/>
          <p:nvPr/>
        </p:nvSpPr>
        <p:spPr>
          <a:xfrm>
            <a:off x="1051609" y="2828387"/>
            <a:ext cx="112038" cy="316587"/>
          </a:xfrm>
          <a:prstGeom prst="rect">
            <a:avLst/>
          </a:prstGeom>
          <a:noFill/>
          <a:ln/>
        </p:spPr>
        <p:txBody>
          <a:bodyPr wrap="none" lIns="0" tIns="0" rIns="0" bIns="0" rtlCol="0" anchor="t"/>
          <a:lstStyle/>
          <a:p>
            <a:pPr marL="0" indent="0" algn="ctr">
              <a:lnSpc>
                <a:spcPts val="2450"/>
              </a:lnSpc>
              <a:buNone/>
            </a:pPr>
            <a:r>
              <a:rPr lang="en-US" sz="2450" dirty="0">
                <a:solidFill>
                  <a:srgbClr val="F9EEE7"/>
                </a:solidFill>
                <a:latin typeface="Quattrocento" pitchFamily="34" charset="0"/>
              </a:rPr>
              <a:t>2</a:t>
            </a:r>
            <a:endParaRPr lang="en-US" sz="2450" dirty="0"/>
          </a:p>
        </p:txBody>
      </p:sp>
      <p:sp>
        <p:nvSpPr>
          <p:cNvPr id="8" name="Text 5"/>
          <p:cNvSpPr/>
          <p:nvPr/>
        </p:nvSpPr>
        <p:spPr>
          <a:xfrm>
            <a:off x="2341485" y="1628045"/>
            <a:ext cx="2638187" cy="329803"/>
          </a:xfrm>
          <a:prstGeom prst="rect">
            <a:avLst/>
          </a:prstGeom>
          <a:noFill/>
          <a:ln/>
        </p:spPr>
        <p:txBody>
          <a:bodyPr wrap="none" lIns="0" tIns="0" rIns="0" bIns="0" rtlCol="0" anchor="t"/>
          <a:lstStyle/>
          <a:p>
            <a:pPr marL="0" indent="0" algn="l">
              <a:lnSpc>
                <a:spcPts val="2550"/>
              </a:lnSpc>
              <a:buNone/>
            </a:pPr>
            <a:r>
              <a:rPr lang="en-US" sz="2050" dirty="0">
                <a:solidFill>
                  <a:srgbClr val="F9EEE7"/>
                </a:solidFill>
                <a:latin typeface="Quattrocento" pitchFamily="34" charset="0"/>
                <a:ea typeface="Quattrocento" pitchFamily="34" charset="-122"/>
                <a:cs typeface="Quattrocento" pitchFamily="34" charset="-120"/>
              </a:rPr>
              <a:t>Myntra</a:t>
            </a:r>
            <a:endParaRPr lang="en-US" sz="2050" dirty="0"/>
          </a:p>
        </p:txBody>
      </p:sp>
      <p:sp>
        <p:nvSpPr>
          <p:cNvPr id="9" name="Text 6"/>
          <p:cNvSpPr/>
          <p:nvPr/>
        </p:nvSpPr>
        <p:spPr>
          <a:xfrm>
            <a:off x="2341484" y="3375928"/>
            <a:ext cx="6842271" cy="717709"/>
          </a:xfrm>
          <a:prstGeom prst="rect">
            <a:avLst/>
          </a:prstGeom>
          <a:noFill/>
          <a:ln/>
        </p:spPr>
        <p:txBody>
          <a:bodyPr wrap="square" lIns="0" tIns="0" rIns="0" bIns="0" rtlCol="0" anchor="t"/>
          <a:lstStyle/>
          <a:p>
            <a:pPr marL="0" indent="0" algn="l">
              <a:lnSpc>
                <a:spcPts val="2800"/>
              </a:lnSpc>
              <a:buNone/>
            </a:pPr>
            <a:r>
              <a:rPr lang="en-US" sz="1750" dirty="0">
                <a:solidFill>
                  <a:srgbClr val="F9EEE7"/>
                </a:solidFill>
                <a:latin typeface="Quattrocento" pitchFamily="34" charset="0"/>
                <a:ea typeface="Quattrocento" pitchFamily="34" charset="-122"/>
                <a:cs typeface="Quattrocento" pitchFamily="34" charset="-120"/>
              </a:rPr>
              <a:t>Offers pricing across a wide spectrum with consistent deals.</a:t>
            </a:r>
            <a:endParaRPr lang="en-US" sz="1750" dirty="0"/>
          </a:p>
        </p:txBody>
      </p:sp>
      <p:sp>
        <p:nvSpPr>
          <p:cNvPr id="10" name="Shape 7"/>
          <p:cNvSpPr/>
          <p:nvPr/>
        </p:nvSpPr>
        <p:spPr>
          <a:xfrm>
            <a:off x="1342965" y="4351496"/>
            <a:ext cx="784860" cy="30480"/>
          </a:xfrm>
          <a:prstGeom prst="roundRect">
            <a:avLst>
              <a:gd name="adj" fmla="val 110362"/>
            </a:avLst>
          </a:prstGeom>
          <a:solidFill>
            <a:srgbClr val="4A6B6A"/>
          </a:solidFill>
          <a:ln/>
        </p:spPr>
        <p:txBody>
          <a:bodyPr/>
          <a:lstStyle/>
          <a:p>
            <a:endParaRPr lang="en-IN"/>
          </a:p>
        </p:txBody>
      </p:sp>
      <p:sp>
        <p:nvSpPr>
          <p:cNvPr id="11" name="Shape 8"/>
          <p:cNvSpPr/>
          <p:nvPr/>
        </p:nvSpPr>
        <p:spPr>
          <a:xfrm>
            <a:off x="878253" y="4127554"/>
            <a:ext cx="504468" cy="504468"/>
          </a:xfrm>
          <a:prstGeom prst="roundRect">
            <a:avLst>
              <a:gd name="adj" fmla="val 6668"/>
            </a:avLst>
          </a:prstGeom>
          <a:solidFill>
            <a:srgbClr val="315251"/>
          </a:solidFill>
          <a:ln/>
        </p:spPr>
        <p:txBody>
          <a:bodyPr/>
          <a:lstStyle/>
          <a:p>
            <a:endParaRPr lang="en-IN"/>
          </a:p>
        </p:txBody>
      </p:sp>
      <p:sp>
        <p:nvSpPr>
          <p:cNvPr id="12" name="Text 9"/>
          <p:cNvSpPr/>
          <p:nvPr/>
        </p:nvSpPr>
        <p:spPr>
          <a:xfrm>
            <a:off x="1022795" y="4265660"/>
            <a:ext cx="169664" cy="316587"/>
          </a:xfrm>
          <a:prstGeom prst="rect">
            <a:avLst/>
          </a:prstGeom>
          <a:noFill/>
          <a:ln/>
        </p:spPr>
        <p:txBody>
          <a:bodyPr wrap="none" lIns="0" tIns="0" rIns="0" bIns="0" rtlCol="0" anchor="t"/>
          <a:lstStyle/>
          <a:p>
            <a:pPr marL="0" indent="0" algn="ctr">
              <a:lnSpc>
                <a:spcPts val="2450"/>
              </a:lnSpc>
              <a:buNone/>
            </a:pPr>
            <a:r>
              <a:rPr lang="en-US" sz="2450" dirty="0">
                <a:solidFill>
                  <a:srgbClr val="F9EEE7"/>
                </a:solidFill>
                <a:latin typeface="Quattrocento" pitchFamily="34" charset="0"/>
                <a:ea typeface="Quattrocento" pitchFamily="34" charset="-122"/>
                <a:cs typeface="Quattrocento" pitchFamily="34" charset="-120"/>
              </a:rPr>
              <a:t>3</a:t>
            </a:r>
            <a:endParaRPr lang="en-US" sz="2450" dirty="0"/>
          </a:p>
        </p:txBody>
      </p:sp>
      <p:sp>
        <p:nvSpPr>
          <p:cNvPr id="13" name="Text 10"/>
          <p:cNvSpPr/>
          <p:nvPr/>
        </p:nvSpPr>
        <p:spPr>
          <a:xfrm>
            <a:off x="2354580" y="4176481"/>
            <a:ext cx="2638187" cy="329803"/>
          </a:xfrm>
          <a:prstGeom prst="rect">
            <a:avLst/>
          </a:prstGeom>
          <a:noFill/>
          <a:ln/>
        </p:spPr>
        <p:txBody>
          <a:bodyPr wrap="none" lIns="0" tIns="0" rIns="0" bIns="0" rtlCol="0" anchor="t"/>
          <a:lstStyle/>
          <a:p>
            <a:pPr marL="0" indent="0" algn="l">
              <a:lnSpc>
                <a:spcPts val="2550"/>
              </a:lnSpc>
              <a:buNone/>
            </a:pPr>
            <a:r>
              <a:rPr lang="en-US" sz="2050" dirty="0">
                <a:solidFill>
                  <a:srgbClr val="F9EEE7"/>
                </a:solidFill>
                <a:latin typeface="Quattrocento" pitchFamily="34" charset="0"/>
                <a:ea typeface="Quattrocento" pitchFamily="34" charset="-122"/>
                <a:cs typeface="Quattrocento" pitchFamily="34" charset="-120"/>
              </a:rPr>
              <a:t>Flipkart</a:t>
            </a:r>
            <a:endParaRPr lang="en-US" sz="2050" dirty="0"/>
          </a:p>
        </p:txBody>
      </p:sp>
      <p:sp>
        <p:nvSpPr>
          <p:cNvPr id="14" name="Text 11"/>
          <p:cNvSpPr/>
          <p:nvPr/>
        </p:nvSpPr>
        <p:spPr>
          <a:xfrm>
            <a:off x="2385285" y="4624233"/>
            <a:ext cx="6004560" cy="717709"/>
          </a:xfrm>
          <a:prstGeom prst="rect">
            <a:avLst/>
          </a:prstGeom>
          <a:noFill/>
          <a:ln/>
        </p:spPr>
        <p:txBody>
          <a:bodyPr wrap="square" lIns="0" tIns="0" rIns="0" bIns="0" rtlCol="0" anchor="t"/>
          <a:lstStyle/>
          <a:p>
            <a:pPr marL="0" indent="0" algn="l">
              <a:lnSpc>
                <a:spcPts val="2800"/>
              </a:lnSpc>
              <a:buNone/>
            </a:pPr>
            <a:r>
              <a:rPr lang="en-US" sz="1750" dirty="0">
                <a:solidFill>
                  <a:srgbClr val="F9EEE7"/>
                </a:solidFill>
                <a:latin typeface="Quattrocento" pitchFamily="34" charset="0"/>
                <a:ea typeface="Quattrocento" pitchFamily="34" charset="-122"/>
                <a:cs typeface="Quattrocento" pitchFamily="34" charset="-120"/>
              </a:rPr>
              <a:t>Aggressive pricing strategies during large-scale sales events.</a:t>
            </a:r>
            <a:endParaRPr lang="en-US" sz="1750" dirty="0"/>
          </a:p>
        </p:txBody>
      </p:sp>
      <p:sp>
        <p:nvSpPr>
          <p:cNvPr id="15" name="Shape 12"/>
          <p:cNvSpPr/>
          <p:nvPr/>
        </p:nvSpPr>
        <p:spPr>
          <a:xfrm>
            <a:off x="1355400" y="5759333"/>
            <a:ext cx="784860" cy="30480"/>
          </a:xfrm>
          <a:prstGeom prst="roundRect">
            <a:avLst>
              <a:gd name="adj" fmla="val 110362"/>
            </a:avLst>
          </a:prstGeom>
          <a:solidFill>
            <a:srgbClr val="4A6B6A"/>
          </a:solidFill>
          <a:ln/>
        </p:spPr>
        <p:txBody>
          <a:bodyPr/>
          <a:lstStyle/>
          <a:p>
            <a:endParaRPr lang="en-IN"/>
          </a:p>
        </p:txBody>
      </p:sp>
      <p:sp>
        <p:nvSpPr>
          <p:cNvPr id="16" name="Shape 13"/>
          <p:cNvSpPr/>
          <p:nvPr/>
        </p:nvSpPr>
        <p:spPr>
          <a:xfrm>
            <a:off x="838497" y="5481179"/>
            <a:ext cx="504468" cy="504468"/>
          </a:xfrm>
          <a:prstGeom prst="roundRect">
            <a:avLst>
              <a:gd name="adj" fmla="val 6668"/>
            </a:avLst>
          </a:prstGeom>
          <a:solidFill>
            <a:srgbClr val="315251"/>
          </a:solidFill>
          <a:ln/>
        </p:spPr>
        <p:txBody>
          <a:bodyPr/>
          <a:lstStyle/>
          <a:p>
            <a:endParaRPr lang="en-IN"/>
          </a:p>
        </p:txBody>
      </p:sp>
      <p:sp>
        <p:nvSpPr>
          <p:cNvPr id="17" name="Text 14"/>
          <p:cNvSpPr/>
          <p:nvPr/>
        </p:nvSpPr>
        <p:spPr>
          <a:xfrm>
            <a:off x="982243" y="5616280"/>
            <a:ext cx="172164" cy="316587"/>
          </a:xfrm>
          <a:prstGeom prst="rect">
            <a:avLst/>
          </a:prstGeom>
          <a:noFill/>
          <a:ln/>
        </p:spPr>
        <p:txBody>
          <a:bodyPr wrap="none" lIns="0" tIns="0" rIns="0" bIns="0" rtlCol="0" anchor="t"/>
          <a:lstStyle/>
          <a:p>
            <a:pPr marL="0" indent="0" algn="ctr">
              <a:lnSpc>
                <a:spcPts val="2450"/>
              </a:lnSpc>
              <a:buNone/>
            </a:pPr>
            <a:r>
              <a:rPr lang="en-US" sz="2450" dirty="0">
                <a:solidFill>
                  <a:srgbClr val="F9EEE7"/>
                </a:solidFill>
                <a:latin typeface="Quattrocento" pitchFamily="34" charset="0"/>
                <a:ea typeface="Quattrocento" pitchFamily="34" charset="-122"/>
                <a:cs typeface="Quattrocento" pitchFamily="34" charset="-120"/>
              </a:rPr>
              <a:t>4</a:t>
            </a:r>
            <a:endParaRPr lang="en-US" sz="2450" dirty="0"/>
          </a:p>
        </p:txBody>
      </p:sp>
      <p:sp>
        <p:nvSpPr>
          <p:cNvPr id="18" name="Text 15"/>
          <p:cNvSpPr/>
          <p:nvPr/>
        </p:nvSpPr>
        <p:spPr>
          <a:xfrm>
            <a:off x="2354580" y="5553307"/>
            <a:ext cx="2638187" cy="329803"/>
          </a:xfrm>
          <a:prstGeom prst="rect">
            <a:avLst/>
          </a:prstGeom>
          <a:noFill/>
          <a:ln/>
        </p:spPr>
        <p:txBody>
          <a:bodyPr wrap="none" lIns="0" tIns="0" rIns="0" bIns="0" rtlCol="0" anchor="t"/>
          <a:lstStyle/>
          <a:p>
            <a:pPr marL="0" indent="0" algn="l">
              <a:lnSpc>
                <a:spcPts val="2550"/>
              </a:lnSpc>
              <a:buNone/>
            </a:pPr>
            <a:r>
              <a:rPr lang="en-US" sz="2050" dirty="0">
                <a:solidFill>
                  <a:srgbClr val="F9EEE7"/>
                </a:solidFill>
                <a:latin typeface="Quattrocento" pitchFamily="34" charset="0"/>
                <a:ea typeface="Quattrocento" pitchFamily="34" charset="-122"/>
                <a:cs typeface="Quattrocento" pitchFamily="34" charset="-120"/>
              </a:rPr>
              <a:t>AJIO</a:t>
            </a:r>
            <a:endParaRPr lang="en-US" sz="2050" dirty="0"/>
          </a:p>
        </p:txBody>
      </p:sp>
      <p:sp>
        <p:nvSpPr>
          <p:cNvPr id="19" name="Text 16"/>
          <p:cNvSpPr/>
          <p:nvPr/>
        </p:nvSpPr>
        <p:spPr>
          <a:xfrm>
            <a:off x="2341485" y="5984260"/>
            <a:ext cx="6671886" cy="717709"/>
          </a:xfrm>
          <a:prstGeom prst="rect">
            <a:avLst/>
          </a:prstGeom>
          <a:noFill/>
          <a:ln/>
        </p:spPr>
        <p:txBody>
          <a:bodyPr wrap="square" lIns="0" tIns="0" rIns="0" bIns="0" rtlCol="0" anchor="t"/>
          <a:lstStyle/>
          <a:p>
            <a:pPr marL="0" indent="0" algn="l">
              <a:lnSpc>
                <a:spcPts val="2800"/>
              </a:lnSpc>
              <a:buNone/>
            </a:pPr>
            <a:r>
              <a:rPr lang="en-US" sz="1750" dirty="0">
                <a:solidFill>
                  <a:srgbClr val="F9EEE7"/>
                </a:solidFill>
                <a:latin typeface="Quattrocento" pitchFamily="34" charset="0"/>
                <a:ea typeface="Quattrocento" pitchFamily="34" charset="-122"/>
                <a:cs typeface="Quattrocento" pitchFamily="34" charset="-120"/>
              </a:rPr>
              <a:t>Competitive pricing with a focus on affordability in its private labels.</a:t>
            </a:r>
            <a:endParaRPr lang="en-US" sz="1750" dirty="0"/>
          </a:p>
        </p:txBody>
      </p:sp>
      <p:sp>
        <p:nvSpPr>
          <p:cNvPr id="20" name="Shape 3">
            <a:extLst>
              <a:ext uri="{FF2B5EF4-FFF2-40B4-BE49-F238E27FC236}">
                <a16:creationId xmlns:a16="http://schemas.microsoft.com/office/drawing/2014/main" id="{8859131D-75A0-5F26-0E91-578250DFFDDF}"/>
              </a:ext>
            </a:extLst>
          </p:cNvPr>
          <p:cNvSpPr/>
          <p:nvPr/>
        </p:nvSpPr>
        <p:spPr>
          <a:xfrm>
            <a:off x="878253" y="1570462"/>
            <a:ext cx="504468" cy="504468"/>
          </a:xfrm>
          <a:prstGeom prst="roundRect">
            <a:avLst>
              <a:gd name="adj" fmla="val 6668"/>
            </a:avLst>
          </a:prstGeom>
          <a:solidFill>
            <a:srgbClr val="315251"/>
          </a:solidFill>
          <a:ln/>
        </p:spPr>
        <p:txBody>
          <a:bodyPr/>
          <a:lstStyle/>
          <a:p>
            <a:endParaRPr lang="en-IN"/>
          </a:p>
        </p:txBody>
      </p:sp>
      <p:sp>
        <p:nvSpPr>
          <p:cNvPr id="21" name="Text 4">
            <a:extLst>
              <a:ext uri="{FF2B5EF4-FFF2-40B4-BE49-F238E27FC236}">
                <a16:creationId xmlns:a16="http://schemas.microsoft.com/office/drawing/2014/main" id="{4DC0F6A6-862F-3E37-F081-5C3721E89A6B}"/>
              </a:ext>
            </a:extLst>
          </p:cNvPr>
          <p:cNvSpPr/>
          <p:nvPr/>
        </p:nvSpPr>
        <p:spPr>
          <a:xfrm>
            <a:off x="1051609" y="1662643"/>
            <a:ext cx="112038" cy="316587"/>
          </a:xfrm>
          <a:prstGeom prst="rect">
            <a:avLst/>
          </a:prstGeom>
          <a:noFill/>
          <a:ln/>
        </p:spPr>
        <p:txBody>
          <a:bodyPr wrap="none" lIns="0" tIns="0" rIns="0" bIns="0" rtlCol="0" anchor="t"/>
          <a:lstStyle/>
          <a:p>
            <a:pPr marL="0" indent="0" algn="ctr">
              <a:lnSpc>
                <a:spcPts val="2450"/>
              </a:lnSpc>
              <a:buNone/>
            </a:pPr>
            <a:r>
              <a:rPr lang="en-US" sz="2450" dirty="0">
                <a:solidFill>
                  <a:srgbClr val="F9EEE7"/>
                </a:solidFill>
                <a:latin typeface="Quattrocento" pitchFamily="34" charset="0"/>
                <a:ea typeface="Quattrocento" pitchFamily="34" charset="-122"/>
                <a:cs typeface="Quattrocento" pitchFamily="34" charset="-120"/>
              </a:rPr>
              <a:t>1</a:t>
            </a:r>
            <a:endParaRPr lang="en-US" sz="2450" dirty="0"/>
          </a:p>
        </p:txBody>
      </p:sp>
      <p:sp>
        <p:nvSpPr>
          <p:cNvPr id="22" name="Shape 2">
            <a:extLst>
              <a:ext uri="{FF2B5EF4-FFF2-40B4-BE49-F238E27FC236}">
                <a16:creationId xmlns:a16="http://schemas.microsoft.com/office/drawing/2014/main" id="{57813BDD-A2A2-7E7C-A27E-F244CB6A8423}"/>
              </a:ext>
            </a:extLst>
          </p:cNvPr>
          <p:cNvSpPr/>
          <p:nvPr/>
        </p:nvSpPr>
        <p:spPr>
          <a:xfrm>
            <a:off x="1366282" y="3015842"/>
            <a:ext cx="784860" cy="30480"/>
          </a:xfrm>
          <a:prstGeom prst="roundRect">
            <a:avLst>
              <a:gd name="adj" fmla="val 110362"/>
            </a:avLst>
          </a:prstGeom>
          <a:solidFill>
            <a:srgbClr val="4A6B6A"/>
          </a:solidFill>
          <a:ln/>
        </p:spPr>
        <p:txBody>
          <a:bodyPr/>
          <a:lstStyle/>
          <a:p>
            <a:endParaRPr lang="en-IN"/>
          </a:p>
        </p:txBody>
      </p:sp>
      <p:sp>
        <p:nvSpPr>
          <p:cNvPr id="24" name="Text 5">
            <a:extLst>
              <a:ext uri="{FF2B5EF4-FFF2-40B4-BE49-F238E27FC236}">
                <a16:creationId xmlns:a16="http://schemas.microsoft.com/office/drawing/2014/main" id="{C81231E2-6423-C40D-962B-8BE30C3E3FBF}"/>
              </a:ext>
            </a:extLst>
          </p:cNvPr>
          <p:cNvSpPr/>
          <p:nvPr/>
        </p:nvSpPr>
        <p:spPr>
          <a:xfrm>
            <a:off x="2341485" y="2812411"/>
            <a:ext cx="2638187" cy="329803"/>
          </a:xfrm>
          <a:prstGeom prst="rect">
            <a:avLst/>
          </a:prstGeom>
          <a:noFill/>
          <a:ln/>
        </p:spPr>
        <p:txBody>
          <a:bodyPr wrap="none" lIns="0" tIns="0" rIns="0" bIns="0" rtlCol="0" anchor="t"/>
          <a:lstStyle/>
          <a:p>
            <a:pPr marL="0" indent="0" algn="l">
              <a:lnSpc>
                <a:spcPts val="2550"/>
              </a:lnSpc>
              <a:buNone/>
            </a:pPr>
            <a:r>
              <a:rPr lang="en-US" sz="2050" dirty="0">
                <a:solidFill>
                  <a:srgbClr val="F9EEE7"/>
                </a:solidFill>
                <a:latin typeface="Quattrocento" pitchFamily="34" charset="0"/>
                <a:ea typeface="Quattrocento" pitchFamily="34" charset="-122"/>
                <a:cs typeface="Quattrocento" pitchFamily="34" charset="-120"/>
              </a:rPr>
              <a:t>Amazon Fashion</a:t>
            </a:r>
            <a:endParaRPr lang="en-US" sz="2050" dirty="0"/>
          </a:p>
        </p:txBody>
      </p:sp>
      <p:sp>
        <p:nvSpPr>
          <p:cNvPr id="25" name="Text 6">
            <a:extLst>
              <a:ext uri="{FF2B5EF4-FFF2-40B4-BE49-F238E27FC236}">
                <a16:creationId xmlns:a16="http://schemas.microsoft.com/office/drawing/2014/main" id="{E88ACD82-8F5E-90F6-6F92-C9CCFCEA4578}"/>
              </a:ext>
            </a:extLst>
          </p:cNvPr>
          <p:cNvSpPr/>
          <p:nvPr/>
        </p:nvSpPr>
        <p:spPr>
          <a:xfrm>
            <a:off x="2341485" y="2170382"/>
            <a:ext cx="6004560" cy="717709"/>
          </a:xfrm>
          <a:prstGeom prst="rect">
            <a:avLst/>
          </a:prstGeom>
          <a:noFill/>
          <a:ln/>
        </p:spPr>
        <p:txBody>
          <a:bodyPr wrap="square" lIns="0" tIns="0" rIns="0" bIns="0" rtlCol="0" anchor="t"/>
          <a:lstStyle/>
          <a:p>
            <a:pPr marL="0" indent="0" algn="l">
              <a:lnSpc>
                <a:spcPts val="2800"/>
              </a:lnSpc>
              <a:buNone/>
            </a:pPr>
            <a:r>
              <a:rPr lang="en-US" sz="1750" dirty="0">
                <a:solidFill>
                  <a:srgbClr val="F9EEE7"/>
                </a:solidFill>
                <a:latin typeface="Quattrocento" pitchFamily="34" charset="0"/>
                <a:ea typeface="Quattrocento" pitchFamily="34" charset="-122"/>
                <a:cs typeface="Quattrocento" pitchFamily="34" charset="-120"/>
              </a:rPr>
              <a:t>Competitive pricing with frequent sales and discounts.</a:t>
            </a:r>
            <a:endParaRPr lang="en-US" sz="1750" dirty="0"/>
          </a:p>
        </p:txBody>
      </p:sp>
      <p:sp>
        <p:nvSpPr>
          <p:cNvPr id="26" name="Text 16">
            <a:extLst>
              <a:ext uri="{FF2B5EF4-FFF2-40B4-BE49-F238E27FC236}">
                <a16:creationId xmlns:a16="http://schemas.microsoft.com/office/drawing/2014/main" id="{E5C74FC6-6749-E8D3-FAFB-787182919908}"/>
              </a:ext>
            </a:extLst>
          </p:cNvPr>
          <p:cNvSpPr/>
          <p:nvPr/>
        </p:nvSpPr>
        <p:spPr>
          <a:xfrm>
            <a:off x="391885" y="6951489"/>
            <a:ext cx="8621486" cy="717709"/>
          </a:xfrm>
          <a:prstGeom prst="rect">
            <a:avLst/>
          </a:prstGeom>
          <a:noFill/>
          <a:ln/>
        </p:spPr>
        <p:txBody>
          <a:bodyPr wrap="square" lIns="0" tIns="0" rIns="0" bIns="0" rtlCol="0" anchor="t"/>
          <a:lstStyle/>
          <a:p>
            <a:pPr marL="0" indent="0" algn="l">
              <a:lnSpc>
                <a:spcPts val="2800"/>
              </a:lnSpc>
              <a:buNone/>
            </a:pPr>
            <a:r>
              <a:rPr lang="en-US" sz="1750" b="1" dirty="0">
                <a:solidFill>
                  <a:srgbClr val="DEC1AA"/>
                </a:solidFill>
                <a:latin typeface="Quattrocento" pitchFamily="34" charset="0"/>
                <a:ea typeface="Quattrocento" pitchFamily="34" charset="-122"/>
                <a:cs typeface="Quattrocento" pitchFamily="34" charset="-120"/>
              </a:rPr>
              <a:t>Insight</a:t>
            </a:r>
            <a:r>
              <a:rPr lang="en-US" sz="1750" dirty="0">
                <a:solidFill>
                  <a:srgbClr val="F9EEE7"/>
                </a:solidFill>
                <a:latin typeface="Quattrocento" pitchFamily="34" charset="0"/>
                <a:ea typeface="Quattrocento" pitchFamily="34" charset="-122"/>
                <a:cs typeface="Quattrocento" pitchFamily="34" charset="-120"/>
              </a:rPr>
              <a:t>: While Myntra's pricing strategy attracts price-sensitive customers, AJIO and Flipkart's competitive pricing challenge Myntra's advantage during sale seasons.</a:t>
            </a:r>
            <a:endParaRPr lang="en-US" sz="17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F7158-490A-D07E-E94B-884DDA00DC9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956C5DA-0F03-CA9F-E0BD-398C511F14CB}"/>
              </a:ext>
            </a:extLst>
          </p:cNvPr>
          <p:cNvSpPr/>
          <p:nvPr/>
        </p:nvSpPr>
        <p:spPr>
          <a:xfrm>
            <a:off x="783636" y="518704"/>
            <a:ext cx="11294031" cy="726043"/>
          </a:xfrm>
          <a:prstGeom prst="rect">
            <a:avLst/>
          </a:prstGeom>
          <a:noFill/>
          <a:ln/>
        </p:spPr>
        <p:txBody>
          <a:bodyPr wrap="none" lIns="0" tIns="0" rIns="0" bIns="0" rtlCol="0" anchor="t"/>
          <a:lstStyle/>
          <a:p>
            <a:pPr marL="0" indent="0">
              <a:lnSpc>
                <a:spcPts val="5700"/>
              </a:lnSpc>
              <a:buNone/>
            </a:pPr>
            <a:r>
              <a:rPr lang="en-US" sz="4550" dirty="0">
                <a:solidFill>
                  <a:srgbClr val="FFD9BE"/>
                </a:solidFill>
                <a:latin typeface="Quattrocento" pitchFamily="34" charset="0"/>
                <a:ea typeface="Quattrocento" pitchFamily="34" charset="-122"/>
                <a:cs typeface="Quattrocento" pitchFamily="34" charset="-120"/>
              </a:rPr>
              <a:t>Customer Satisfaction Comparison</a:t>
            </a:r>
            <a:endParaRPr lang="en-US" sz="4550" dirty="0"/>
          </a:p>
        </p:txBody>
      </p:sp>
      <p:sp>
        <p:nvSpPr>
          <p:cNvPr id="3" name="Text 1">
            <a:extLst>
              <a:ext uri="{FF2B5EF4-FFF2-40B4-BE49-F238E27FC236}">
                <a16:creationId xmlns:a16="http://schemas.microsoft.com/office/drawing/2014/main" id="{6803B5FA-04F8-579E-5743-A7AB60190580}"/>
              </a:ext>
            </a:extLst>
          </p:cNvPr>
          <p:cNvSpPr/>
          <p:nvPr/>
        </p:nvSpPr>
        <p:spPr>
          <a:xfrm>
            <a:off x="968693" y="1752991"/>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Myntra</a:t>
            </a:r>
            <a:endParaRPr lang="en-US" sz="2250" dirty="0"/>
          </a:p>
        </p:txBody>
      </p:sp>
      <p:sp>
        <p:nvSpPr>
          <p:cNvPr id="4" name="Text 2">
            <a:extLst>
              <a:ext uri="{FF2B5EF4-FFF2-40B4-BE49-F238E27FC236}">
                <a16:creationId xmlns:a16="http://schemas.microsoft.com/office/drawing/2014/main" id="{A4BB282D-CD5B-B0EB-AE0A-AB5A0C22EC74}"/>
              </a:ext>
            </a:extLst>
          </p:cNvPr>
          <p:cNvSpPr/>
          <p:nvPr/>
        </p:nvSpPr>
        <p:spPr>
          <a:xfrm>
            <a:off x="944999" y="2505500"/>
            <a:ext cx="6065401" cy="1185148"/>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Praised for its user-friendly interface, reliable delivery, and efficient customer support.</a:t>
            </a:r>
            <a:endParaRPr lang="en-US" sz="1900" dirty="0"/>
          </a:p>
        </p:txBody>
      </p:sp>
      <p:sp>
        <p:nvSpPr>
          <p:cNvPr id="5" name="Text 3">
            <a:extLst>
              <a:ext uri="{FF2B5EF4-FFF2-40B4-BE49-F238E27FC236}">
                <a16:creationId xmlns:a16="http://schemas.microsoft.com/office/drawing/2014/main" id="{D971CDFF-2842-C339-46A6-0F512FE209CB}"/>
              </a:ext>
            </a:extLst>
          </p:cNvPr>
          <p:cNvSpPr/>
          <p:nvPr/>
        </p:nvSpPr>
        <p:spPr>
          <a:xfrm>
            <a:off x="944999" y="4175812"/>
            <a:ext cx="3171706" cy="36314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Flipkart</a:t>
            </a:r>
            <a:endParaRPr lang="en-US" sz="2250" dirty="0"/>
          </a:p>
        </p:txBody>
      </p:sp>
      <p:sp>
        <p:nvSpPr>
          <p:cNvPr id="6" name="Text 4">
            <a:extLst>
              <a:ext uri="{FF2B5EF4-FFF2-40B4-BE49-F238E27FC236}">
                <a16:creationId xmlns:a16="http://schemas.microsoft.com/office/drawing/2014/main" id="{B791E376-25BC-A72B-7C82-89F4E8A5A963}"/>
              </a:ext>
            </a:extLst>
          </p:cNvPr>
          <p:cNvSpPr/>
          <p:nvPr/>
        </p:nvSpPr>
        <p:spPr>
          <a:xfrm>
            <a:off x="944998" y="4991899"/>
            <a:ext cx="6370202" cy="790099"/>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Reliable service, though its broad focus may dilute fashion-specific customer attention.</a:t>
            </a:r>
            <a:endParaRPr lang="en-US" sz="1900" dirty="0"/>
          </a:p>
        </p:txBody>
      </p:sp>
      <p:sp>
        <p:nvSpPr>
          <p:cNvPr id="7" name="Text 5">
            <a:extLst>
              <a:ext uri="{FF2B5EF4-FFF2-40B4-BE49-F238E27FC236}">
                <a16:creationId xmlns:a16="http://schemas.microsoft.com/office/drawing/2014/main" id="{80CA32C6-9A6E-60C6-9A20-EC0533F2FE84}"/>
              </a:ext>
            </a:extLst>
          </p:cNvPr>
          <p:cNvSpPr/>
          <p:nvPr/>
        </p:nvSpPr>
        <p:spPr>
          <a:xfrm>
            <a:off x="8088987" y="4114800"/>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AJIO</a:t>
            </a:r>
            <a:endParaRPr lang="en-US" sz="2250" dirty="0"/>
          </a:p>
        </p:txBody>
      </p:sp>
      <p:sp>
        <p:nvSpPr>
          <p:cNvPr id="8" name="Text 6">
            <a:extLst>
              <a:ext uri="{FF2B5EF4-FFF2-40B4-BE49-F238E27FC236}">
                <a16:creationId xmlns:a16="http://schemas.microsoft.com/office/drawing/2014/main" id="{5161243F-FEBA-C2D5-BC22-64EB18BDC689}"/>
              </a:ext>
            </a:extLst>
          </p:cNvPr>
          <p:cNvSpPr/>
          <p:nvPr/>
        </p:nvSpPr>
        <p:spPr>
          <a:xfrm>
            <a:off x="8088987" y="4995726"/>
            <a:ext cx="5746756" cy="1185148"/>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Appreciated for unique collections, but delivery and return processes are still maturing.</a:t>
            </a:r>
            <a:endParaRPr lang="en-US" sz="1900" dirty="0"/>
          </a:p>
        </p:txBody>
      </p:sp>
      <p:sp>
        <p:nvSpPr>
          <p:cNvPr id="9" name="Text 3">
            <a:extLst>
              <a:ext uri="{FF2B5EF4-FFF2-40B4-BE49-F238E27FC236}">
                <a16:creationId xmlns:a16="http://schemas.microsoft.com/office/drawing/2014/main" id="{6D739A1E-C2F4-BFC7-1691-F843328165BA}"/>
              </a:ext>
            </a:extLst>
          </p:cNvPr>
          <p:cNvSpPr/>
          <p:nvPr/>
        </p:nvSpPr>
        <p:spPr>
          <a:xfrm>
            <a:off x="7955399" y="1719257"/>
            <a:ext cx="3171706" cy="36314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Amazon Fashion</a:t>
            </a:r>
            <a:endParaRPr lang="en-US" sz="2250" dirty="0"/>
          </a:p>
        </p:txBody>
      </p:sp>
      <p:sp>
        <p:nvSpPr>
          <p:cNvPr id="12" name="Text 6">
            <a:extLst>
              <a:ext uri="{FF2B5EF4-FFF2-40B4-BE49-F238E27FC236}">
                <a16:creationId xmlns:a16="http://schemas.microsoft.com/office/drawing/2014/main" id="{BD82170D-F0EB-9AE2-FC79-596B0E72F905}"/>
              </a:ext>
            </a:extLst>
          </p:cNvPr>
          <p:cNvSpPr/>
          <p:nvPr/>
        </p:nvSpPr>
        <p:spPr>
          <a:xfrm>
            <a:off x="7955398" y="2525749"/>
            <a:ext cx="6065401" cy="1185148"/>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Strong infrastructure ensures high satisfaction, though less fashion-specific attention.</a:t>
            </a:r>
            <a:endParaRPr lang="en-US" sz="1900" dirty="0"/>
          </a:p>
        </p:txBody>
      </p:sp>
      <p:sp>
        <p:nvSpPr>
          <p:cNvPr id="13" name="Text 6">
            <a:extLst>
              <a:ext uri="{FF2B5EF4-FFF2-40B4-BE49-F238E27FC236}">
                <a16:creationId xmlns:a16="http://schemas.microsoft.com/office/drawing/2014/main" id="{15A10248-C289-A3A9-4355-E4ED5397CD58}"/>
              </a:ext>
            </a:extLst>
          </p:cNvPr>
          <p:cNvSpPr/>
          <p:nvPr/>
        </p:nvSpPr>
        <p:spPr>
          <a:xfrm>
            <a:off x="944998" y="6570039"/>
            <a:ext cx="12890745" cy="1185148"/>
          </a:xfrm>
          <a:prstGeom prst="rect">
            <a:avLst/>
          </a:prstGeom>
          <a:noFill/>
          <a:ln/>
        </p:spPr>
        <p:txBody>
          <a:bodyPr wrap="square" lIns="0" tIns="0" rIns="0" bIns="0" rtlCol="0" anchor="t"/>
          <a:lstStyle/>
          <a:p>
            <a:pPr marL="0" indent="0">
              <a:lnSpc>
                <a:spcPts val="3100"/>
              </a:lnSpc>
              <a:buNone/>
            </a:pPr>
            <a:r>
              <a:rPr lang="en-US" sz="1900" b="1" dirty="0">
                <a:solidFill>
                  <a:srgbClr val="FFD9BE"/>
                </a:solidFill>
                <a:latin typeface="Quattrocento" pitchFamily="34" charset="0"/>
                <a:ea typeface="Quattrocento" pitchFamily="34" charset="-122"/>
                <a:cs typeface="Quattrocento" pitchFamily="34" charset="-120"/>
              </a:rPr>
              <a:t>Insight</a:t>
            </a:r>
            <a:r>
              <a:rPr lang="en-US" sz="1900" dirty="0">
                <a:solidFill>
                  <a:srgbClr val="F9EEE7"/>
                </a:solidFill>
                <a:latin typeface="Quattrocento" pitchFamily="34" charset="0"/>
                <a:ea typeface="Quattrocento" pitchFamily="34" charset="-122"/>
                <a:cs typeface="Quattrocento" pitchFamily="34" charset="-120"/>
              </a:rPr>
              <a:t>: Myntra excels in fashion-specific customer satisfaction, but AJIO is gaining ground with its curated offerings, making it a growing competitor.</a:t>
            </a:r>
            <a:endParaRPr lang="en-US" sz="1900" dirty="0"/>
          </a:p>
        </p:txBody>
      </p:sp>
    </p:spTree>
    <p:extLst>
      <p:ext uri="{BB962C8B-B14F-4D97-AF65-F5344CB8AC3E}">
        <p14:creationId xmlns:p14="http://schemas.microsoft.com/office/powerpoint/2010/main" val="593220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C2162-359E-9DE2-D3CB-E2F89F95CEE4}"/>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E155DA2C-44ED-AE79-AE12-BF07A7E22934}"/>
              </a:ext>
            </a:extLst>
          </p:cNvPr>
          <p:cNvSpPr/>
          <p:nvPr/>
        </p:nvSpPr>
        <p:spPr>
          <a:xfrm>
            <a:off x="6350437" y="225266"/>
            <a:ext cx="6655356" cy="726043"/>
          </a:xfrm>
          <a:prstGeom prst="rect">
            <a:avLst/>
          </a:prstGeom>
          <a:noFill/>
          <a:ln/>
        </p:spPr>
        <p:txBody>
          <a:bodyPr wrap="none" lIns="0" tIns="0" rIns="0" bIns="0" rtlCol="0" anchor="t"/>
          <a:lstStyle/>
          <a:p>
            <a:pPr marL="0" indent="0">
              <a:lnSpc>
                <a:spcPts val="5700"/>
              </a:lnSpc>
              <a:buNone/>
            </a:pPr>
            <a:r>
              <a:rPr lang="en-US" sz="4550" dirty="0">
                <a:solidFill>
                  <a:srgbClr val="FFD9BE"/>
                </a:solidFill>
                <a:latin typeface="Quattrocento" pitchFamily="34" charset="0"/>
                <a:ea typeface="Quattrocento" pitchFamily="34" charset="-122"/>
                <a:cs typeface="Quattrocento" pitchFamily="34" charset="-120"/>
              </a:rPr>
              <a:t> Social Media Presence</a:t>
            </a:r>
            <a:endParaRPr lang="en-US" sz="4550" dirty="0"/>
          </a:p>
        </p:txBody>
      </p:sp>
      <p:sp>
        <p:nvSpPr>
          <p:cNvPr id="4" name="Shape 1">
            <a:extLst>
              <a:ext uri="{FF2B5EF4-FFF2-40B4-BE49-F238E27FC236}">
                <a16:creationId xmlns:a16="http://schemas.microsoft.com/office/drawing/2014/main" id="{D5F851B3-CA79-E673-538B-F1C6EE30606F}"/>
              </a:ext>
            </a:extLst>
          </p:cNvPr>
          <p:cNvSpPr/>
          <p:nvPr/>
        </p:nvSpPr>
        <p:spPr>
          <a:xfrm>
            <a:off x="6346050" y="2725135"/>
            <a:ext cx="555427" cy="494892"/>
          </a:xfrm>
          <a:prstGeom prst="roundRect">
            <a:avLst>
              <a:gd name="adj" fmla="val 6668"/>
            </a:avLst>
          </a:prstGeom>
          <a:solidFill>
            <a:srgbClr val="315251"/>
          </a:solidFill>
          <a:ln/>
        </p:spPr>
        <p:txBody>
          <a:bodyPr/>
          <a:lstStyle/>
          <a:p>
            <a:endParaRPr lang="en-IN" dirty="0"/>
          </a:p>
        </p:txBody>
      </p:sp>
      <p:sp>
        <p:nvSpPr>
          <p:cNvPr id="5" name="Text 2">
            <a:extLst>
              <a:ext uri="{FF2B5EF4-FFF2-40B4-BE49-F238E27FC236}">
                <a16:creationId xmlns:a16="http://schemas.microsoft.com/office/drawing/2014/main" id="{82B09798-4C4A-EBDB-7182-B69409C7DF4E}"/>
              </a:ext>
            </a:extLst>
          </p:cNvPr>
          <p:cNvSpPr/>
          <p:nvPr/>
        </p:nvSpPr>
        <p:spPr>
          <a:xfrm>
            <a:off x="6556185" y="2827742"/>
            <a:ext cx="123468" cy="348496"/>
          </a:xfrm>
          <a:prstGeom prst="rect">
            <a:avLst/>
          </a:prstGeom>
          <a:noFill/>
          <a:ln/>
        </p:spPr>
        <p:txBody>
          <a:bodyPr wrap="none" lIns="0" tIns="0" rIns="0" bIns="0" rtlCol="0" anchor="t"/>
          <a:lstStyle/>
          <a:p>
            <a:pPr marL="0" indent="0" algn="ctr">
              <a:lnSpc>
                <a:spcPts val="2700"/>
              </a:lnSpc>
              <a:buNone/>
            </a:pPr>
            <a:r>
              <a:rPr lang="en-US" sz="2700" dirty="0">
                <a:solidFill>
                  <a:srgbClr val="F9EEE7"/>
                </a:solidFill>
                <a:latin typeface="Quattrocento" pitchFamily="34" charset="0"/>
              </a:rPr>
              <a:t>2</a:t>
            </a:r>
            <a:endParaRPr lang="en-US" sz="2700" dirty="0"/>
          </a:p>
        </p:txBody>
      </p:sp>
      <p:sp>
        <p:nvSpPr>
          <p:cNvPr id="6" name="Text 3">
            <a:extLst>
              <a:ext uri="{FF2B5EF4-FFF2-40B4-BE49-F238E27FC236}">
                <a16:creationId xmlns:a16="http://schemas.microsoft.com/office/drawing/2014/main" id="{A344EE59-D02D-97B1-D3A6-1BD57B651421}"/>
              </a:ext>
            </a:extLst>
          </p:cNvPr>
          <p:cNvSpPr/>
          <p:nvPr/>
        </p:nvSpPr>
        <p:spPr>
          <a:xfrm>
            <a:off x="7188815" y="1169788"/>
            <a:ext cx="3194090" cy="363141"/>
          </a:xfrm>
          <a:prstGeom prst="rect">
            <a:avLst/>
          </a:prstGeom>
          <a:noFill/>
          <a:ln/>
        </p:spPr>
        <p:txBody>
          <a:bodyPr wrap="none" lIns="0" tIns="0" rIns="0" bIns="0" rtlCol="0" anchor="t"/>
          <a:lstStyle/>
          <a:p>
            <a:pPr marL="0" indent="0">
              <a:lnSpc>
                <a:spcPts val="2850"/>
              </a:lnSpc>
              <a:buNone/>
            </a:pPr>
            <a:r>
              <a:rPr lang="en-US" dirty="0">
                <a:solidFill>
                  <a:srgbClr val="F9EEE7"/>
                </a:solidFill>
                <a:latin typeface="Quattrocento" pitchFamily="34" charset="0"/>
                <a:ea typeface="Quattrocento" pitchFamily="34" charset="-122"/>
                <a:cs typeface="Quattrocento" pitchFamily="34" charset="-120"/>
              </a:rPr>
              <a:t>Myntra</a:t>
            </a:r>
            <a:endParaRPr lang="en-US" dirty="0"/>
          </a:p>
        </p:txBody>
      </p:sp>
      <p:sp>
        <p:nvSpPr>
          <p:cNvPr id="7" name="Text 4">
            <a:extLst>
              <a:ext uri="{FF2B5EF4-FFF2-40B4-BE49-F238E27FC236}">
                <a16:creationId xmlns:a16="http://schemas.microsoft.com/office/drawing/2014/main" id="{580E79C4-613A-BD3B-031D-BB86422516C3}"/>
              </a:ext>
            </a:extLst>
          </p:cNvPr>
          <p:cNvSpPr/>
          <p:nvPr/>
        </p:nvSpPr>
        <p:spPr>
          <a:xfrm>
            <a:off x="7192328" y="3231594"/>
            <a:ext cx="6613684" cy="419696"/>
          </a:xfrm>
          <a:prstGeom prst="rect">
            <a:avLst/>
          </a:prstGeom>
          <a:noFill/>
          <a:ln/>
        </p:spPr>
        <p:txBody>
          <a:bodyPr wrap="square" lIns="0" tIns="0" rIns="0" bIns="0" rtlCol="0" anchor="t"/>
          <a:lstStyle/>
          <a:p>
            <a:pPr marL="0" indent="0">
              <a:lnSpc>
                <a:spcPts val="3100"/>
              </a:lnSpc>
              <a:buNone/>
            </a:pPr>
            <a:r>
              <a:rPr lang="en-US" dirty="0">
                <a:solidFill>
                  <a:srgbClr val="F9EEE7"/>
                </a:solidFill>
                <a:latin typeface="Quattrocento" pitchFamily="34" charset="0"/>
                <a:ea typeface="Quattrocento" pitchFamily="34" charset="-122"/>
                <a:cs typeface="Quattrocento" pitchFamily="34" charset="-120"/>
              </a:rPr>
              <a:t>Broad promotion but not focused solely on fashion.</a:t>
            </a:r>
            <a:endParaRPr lang="en-US" dirty="0"/>
          </a:p>
        </p:txBody>
      </p:sp>
      <p:sp>
        <p:nvSpPr>
          <p:cNvPr id="8" name="Shape 5">
            <a:extLst>
              <a:ext uri="{FF2B5EF4-FFF2-40B4-BE49-F238E27FC236}">
                <a16:creationId xmlns:a16="http://schemas.microsoft.com/office/drawing/2014/main" id="{079C71AA-D597-848B-5138-0EF2709434C4}"/>
              </a:ext>
            </a:extLst>
          </p:cNvPr>
          <p:cNvSpPr/>
          <p:nvPr/>
        </p:nvSpPr>
        <p:spPr>
          <a:xfrm>
            <a:off x="6350437" y="3976865"/>
            <a:ext cx="555427" cy="555427"/>
          </a:xfrm>
          <a:prstGeom prst="roundRect">
            <a:avLst>
              <a:gd name="adj" fmla="val 6668"/>
            </a:avLst>
          </a:prstGeom>
          <a:solidFill>
            <a:srgbClr val="315251"/>
          </a:solidFill>
          <a:ln/>
        </p:spPr>
        <p:txBody>
          <a:bodyPr/>
          <a:lstStyle/>
          <a:p>
            <a:endParaRPr lang="en-IN"/>
          </a:p>
        </p:txBody>
      </p:sp>
      <p:sp>
        <p:nvSpPr>
          <p:cNvPr id="9" name="Text 6">
            <a:extLst>
              <a:ext uri="{FF2B5EF4-FFF2-40B4-BE49-F238E27FC236}">
                <a16:creationId xmlns:a16="http://schemas.microsoft.com/office/drawing/2014/main" id="{C53BCF11-16A5-C757-AFED-B1EA7F2811B6}"/>
              </a:ext>
            </a:extLst>
          </p:cNvPr>
          <p:cNvSpPr/>
          <p:nvPr/>
        </p:nvSpPr>
        <p:spPr>
          <a:xfrm>
            <a:off x="6545035" y="4080331"/>
            <a:ext cx="186809" cy="348496"/>
          </a:xfrm>
          <a:prstGeom prst="rect">
            <a:avLst/>
          </a:prstGeom>
          <a:noFill/>
          <a:ln/>
        </p:spPr>
        <p:txBody>
          <a:bodyPr wrap="none" lIns="0" tIns="0" rIns="0" bIns="0" rtlCol="0" anchor="t"/>
          <a:lstStyle/>
          <a:p>
            <a:pPr marL="0" indent="0" algn="ctr">
              <a:lnSpc>
                <a:spcPts val="2700"/>
              </a:lnSpc>
              <a:buNone/>
            </a:pPr>
            <a:r>
              <a:rPr lang="en-US" sz="2700" dirty="0">
                <a:solidFill>
                  <a:srgbClr val="F9EEE7"/>
                </a:solidFill>
                <a:latin typeface="Quattrocento" pitchFamily="34" charset="0"/>
              </a:rPr>
              <a:t>3</a:t>
            </a:r>
            <a:endParaRPr lang="en-US" sz="2700" dirty="0"/>
          </a:p>
        </p:txBody>
      </p:sp>
      <p:sp>
        <p:nvSpPr>
          <p:cNvPr id="10" name="Text 7">
            <a:extLst>
              <a:ext uri="{FF2B5EF4-FFF2-40B4-BE49-F238E27FC236}">
                <a16:creationId xmlns:a16="http://schemas.microsoft.com/office/drawing/2014/main" id="{BEDEFD73-1A57-45A9-C510-170EA49DA4A0}"/>
              </a:ext>
            </a:extLst>
          </p:cNvPr>
          <p:cNvSpPr/>
          <p:nvPr/>
        </p:nvSpPr>
        <p:spPr>
          <a:xfrm>
            <a:off x="7160352" y="3946377"/>
            <a:ext cx="3195280" cy="363141"/>
          </a:xfrm>
          <a:prstGeom prst="rect">
            <a:avLst/>
          </a:prstGeom>
          <a:noFill/>
          <a:ln/>
        </p:spPr>
        <p:txBody>
          <a:bodyPr wrap="none" lIns="0" tIns="0" rIns="0" bIns="0" rtlCol="0" anchor="t"/>
          <a:lstStyle/>
          <a:p>
            <a:pPr marL="0" indent="0">
              <a:lnSpc>
                <a:spcPts val="2850"/>
              </a:lnSpc>
              <a:buNone/>
            </a:pPr>
            <a:r>
              <a:rPr lang="en-US" dirty="0">
                <a:solidFill>
                  <a:srgbClr val="F9EEE7"/>
                </a:solidFill>
                <a:latin typeface="Quattrocento" pitchFamily="34" charset="0"/>
                <a:ea typeface="Quattrocento" pitchFamily="34" charset="-122"/>
                <a:cs typeface="Quattrocento" pitchFamily="34" charset="-120"/>
              </a:rPr>
              <a:t>Flipkart</a:t>
            </a:r>
            <a:endParaRPr lang="en-US" dirty="0"/>
          </a:p>
        </p:txBody>
      </p:sp>
      <p:sp>
        <p:nvSpPr>
          <p:cNvPr id="11" name="Text 8">
            <a:extLst>
              <a:ext uri="{FF2B5EF4-FFF2-40B4-BE49-F238E27FC236}">
                <a16:creationId xmlns:a16="http://schemas.microsoft.com/office/drawing/2014/main" id="{983F553F-8118-C15E-E45E-31FC9A032CCE}"/>
              </a:ext>
            </a:extLst>
          </p:cNvPr>
          <p:cNvSpPr/>
          <p:nvPr/>
        </p:nvSpPr>
        <p:spPr>
          <a:xfrm>
            <a:off x="7160352" y="4438972"/>
            <a:ext cx="7230562" cy="790099"/>
          </a:xfrm>
          <a:prstGeom prst="rect">
            <a:avLst/>
          </a:prstGeom>
          <a:noFill/>
          <a:ln/>
        </p:spPr>
        <p:txBody>
          <a:bodyPr wrap="square" lIns="0" tIns="0" rIns="0" bIns="0" rtlCol="0" anchor="t"/>
          <a:lstStyle/>
          <a:p>
            <a:pPr marL="0" indent="0">
              <a:lnSpc>
                <a:spcPts val="3100"/>
              </a:lnSpc>
              <a:buNone/>
            </a:pPr>
            <a:r>
              <a:rPr lang="en-US" dirty="0">
                <a:solidFill>
                  <a:srgbClr val="F9EEE7"/>
                </a:solidFill>
                <a:latin typeface="Quattrocento" pitchFamily="34" charset="0"/>
                <a:ea typeface="Quattrocento" pitchFamily="34" charset="-122"/>
                <a:cs typeface="Quattrocento" pitchFamily="34" charset="-120"/>
              </a:rPr>
              <a:t>Targets diverse product categories, with limited focus on fashion-specific campaigns.</a:t>
            </a:r>
            <a:endParaRPr lang="en-US" dirty="0"/>
          </a:p>
        </p:txBody>
      </p:sp>
      <p:sp>
        <p:nvSpPr>
          <p:cNvPr id="12" name="Shape 9">
            <a:extLst>
              <a:ext uri="{FF2B5EF4-FFF2-40B4-BE49-F238E27FC236}">
                <a16:creationId xmlns:a16="http://schemas.microsoft.com/office/drawing/2014/main" id="{F1455752-16B4-0167-9F08-265B57DE2316}"/>
              </a:ext>
            </a:extLst>
          </p:cNvPr>
          <p:cNvSpPr/>
          <p:nvPr/>
        </p:nvSpPr>
        <p:spPr>
          <a:xfrm>
            <a:off x="6350437" y="5421511"/>
            <a:ext cx="555427" cy="555427"/>
          </a:xfrm>
          <a:prstGeom prst="roundRect">
            <a:avLst>
              <a:gd name="adj" fmla="val 6668"/>
            </a:avLst>
          </a:prstGeom>
          <a:solidFill>
            <a:srgbClr val="315251"/>
          </a:solidFill>
          <a:ln/>
        </p:spPr>
        <p:txBody>
          <a:bodyPr/>
          <a:lstStyle/>
          <a:p>
            <a:endParaRPr lang="en-IN" dirty="0"/>
          </a:p>
        </p:txBody>
      </p:sp>
      <p:sp>
        <p:nvSpPr>
          <p:cNvPr id="13" name="Text 10">
            <a:extLst>
              <a:ext uri="{FF2B5EF4-FFF2-40B4-BE49-F238E27FC236}">
                <a16:creationId xmlns:a16="http://schemas.microsoft.com/office/drawing/2014/main" id="{B4EF99A7-DCED-2EE8-7AE8-7955BDC0CBBF}"/>
              </a:ext>
            </a:extLst>
          </p:cNvPr>
          <p:cNvSpPr/>
          <p:nvPr/>
        </p:nvSpPr>
        <p:spPr>
          <a:xfrm>
            <a:off x="6543605" y="5553474"/>
            <a:ext cx="189667" cy="348496"/>
          </a:xfrm>
          <a:prstGeom prst="rect">
            <a:avLst/>
          </a:prstGeom>
          <a:noFill/>
          <a:ln/>
        </p:spPr>
        <p:txBody>
          <a:bodyPr wrap="none" lIns="0" tIns="0" rIns="0" bIns="0" rtlCol="0" anchor="t"/>
          <a:lstStyle/>
          <a:p>
            <a:pPr marL="0" indent="0" algn="ctr">
              <a:lnSpc>
                <a:spcPts val="2700"/>
              </a:lnSpc>
              <a:buNone/>
            </a:pPr>
            <a:r>
              <a:rPr lang="en-US" sz="2700" dirty="0">
                <a:solidFill>
                  <a:srgbClr val="F9EEE7"/>
                </a:solidFill>
                <a:latin typeface="Quattrocento" pitchFamily="34" charset="0"/>
              </a:rPr>
              <a:t>4</a:t>
            </a:r>
            <a:endParaRPr lang="en-US" sz="2700" dirty="0"/>
          </a:p>
        </p:txBody>
      </p:sp>
      <p:sp>
        <p:nvSpPr>
          <p:cNvPr id="14" name="Text 11">
            <a:extLst>
              <a:ext uri="{FF2B5EF4-FFF2-40B4-BE49-F238E27FC236}">
                <a16:creationId xmlns:a16="http://schemas.microsoft.com/office/drawing/2014/main" id="{BC8DB8C1-2F78-9D52-A8D2-3E976FF0CB7A}"/>
              </a:ext>
            </a:extLst>
          </p:cNvPr>
          <p:cNvSpPr/>
          <p:nvPr/>
        </p:nvSpPr>
        <p:spPr>
          <a:xfrm>
            <a:off x="7193161" y="5466823"/>
            <a:ext cx="3266361" cy="363141"/>
          </a:xfrm>
          <a:prstGeom prst="rect">
            <a:avLst/>
          </a:prstGeom>
          <a:noFill/>
          <a:ln/>
        </p:spPr>
        <p:txBody>
          <a:bodyPr wrap="none" lIns="0" tIns="0" rIns="0" bIns="0" rtlCol="0" anchor="t"/>
          <a:lstStyle/>
          <a:p>
            <a:pPr marL="0" indent="0">
              <a:lnSpc>
                <a:spcPts val="2850"/>
              </a:lnSpc>
              <a:buNone/>
            </a:pPr>
            <a:r>
              <a:rPr lang="en-US" dirty="0">
                <a:solidFill>
                  <a:srgbClr val="F9EEE7"/>
                </a:solidFill>
                <a:latin typeface="Quattrocento" pitchFamily="34" charset="0"/>
                <a:ea typeface="Quattrocento" pitchFamily="34" charset="-122"/>
                <a:cs typeface="Quattrocento" pitchFamily="34" charset="-120"/>
              </a:rPr>
              <a:t>AJIO</a:t>
            </a:r>
            <a:endParaRPr lang="en-US" dirty="0"/>
          </a:p>
        </p:txBody>
      </p:sp>
      <p:sp>
        <p:nvSpPr>
          <p:cNvPr id="15" name="Text 12">
            <a:extLst>
              <a:ext uri="{FF2B5EF4-FFF2-40B4-BE49-F238E27FC236}">
                <a16:creationId xmlns:a16="http://schemas.microsoft.com/office/drawing/2014/main" id="{30DBE939-9B45-FA25-1066-450A53174F8B}"/>
              </a:ext>
            </a:extLst>
          </p:cNvPr>
          <p:cNvSpPr/>
          <p:nvPr/>
        </p:nvSpPr>
        <p:spPr>
          <a:xfrm>
            <a:off x="7160351" y="5938183"/>
            <a:ext cx="7350305" cy="790099"/>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Fashion-focused campaigns that attract a niche, trend-conscious audience.</a:t>
            </a:r>
            <a:endParaRPr lang="en-US" sz="1900" dirty="0"/>
          </a:p>
        </p:txBody>
      </p:sp>
      <p:pic>
        <p:nvPicPr>
          <p:cNvPr id="16" name="Image 0" descr="preencoded.png">
            <a:extLst>
              <a:ext uri="{FF2B5EF4-FFF2-40B4-BE49-F238E27FC236}">
                <a16:creationId xmlns:a16="http://schemas.microsoft.com/office/drawing/2014/main" id="{F5143705-F759-6B67-2B72-7361B48CF81A}"/>
              </a:ext>
            </a:extLst>
          </p:cNvPr>
          <p:cNvPicPr>
            <a:picLocks noChangeAspect="1"/>
          </p:cNvPicPr>
          <p:nvPr/>
        </p:nvPicPr>
        <p:blipFill>
          <a:blip r:embed="rId3"/>
          <a:stretch>
            <a:fillRect/>
          </a:stretch>
        </p:blipFill>
        <p:spPr>
          <a:xfrm>
            <a:off x="0" y="0"/>
            <a:ext cx="5486400" cy="8229600"/>
          </a:xfrm>
          <a:prstGeom prst="rect">
            <a:avLst/>
          </a:prstGeom>
        </p:spPr>
      </p:pic>
      <p:sp>
        <p:nvSpPr>
          <p:cNvPr id="17" name="Shape 9">
            <a:extLst>
              <a:ext uri="{FF2B5EF4-FFF2-40B4-BE49-F238E27FC236}">
                <a16:creationId xmlns:a16="http://schemas.microsoft.com/office/drawing/2014/main" id="{39DB682F-FF5B-2E36-617D-CD8A4C09621B}"/>
              </a:ext>
            </a:extLst>
          </p:cNvPr>
          <p:cNvSpPr/>
          <p:nvPr/>
        </p:nvSpPr>
        <p:spPr>
          <a:xfrm>
            <a:off x="6350437" y="1230988"/>
            <a:ext cx="555427" cy="562570"/>
          </a:xfrm>
          <a:prstGeom prst="roundRect">
            <a:avLst>
              <a:gd name="adj" fmla="val 6668"/>
            </a:avLst>
          </a:prstGeom>
          <a:solidFill>
            <a:srgbClr val="315251"/>
          </a:solidFill>
          <a:ln/>
        </p:spPr>
        <p:txBody>
          <a:bodyPr/>
          <a:lstStyle/>
          <a:p>
            <a:endParaRPr lang="en-IN"/>
          </a:p>
        </p:txBody>
      </p:sp>
      <p:sp>
        <p:nvSpPr>
          <p:cNvPr id="19" name="Text 2">
            <a:extLst>
              <a:ext uri="{FF2B5EF4-FFF2-40B4-BE49-F238E27FC236}">
                <a16:creationId xmlns:a16="http://schemas.microsoft.com/office/drawing/2014/main" id="{C4E35406-6E50-EBA8-7727-66549D5EBA54}"/>
              </a:ext>
            </a:extLst>
          </p:cNvPr>
          <p:cNvSpPr/>
          <p:nvPr/>
        </p:nvSpPr>
        <p:spPr>
          <a:xfrm>
            <a:off x="6571021" y="1350490"/>
            <a:ext cx="123468" cy="348496"/>
          </a:xfrm>
          <a:prstGeom prst="rect">
            <a:avLst/>
          </a:prstGeom>
          <a:noFill/>
          <a:ln/>
        </p:spPr>
        <p:txBody>
          <a:bodyPr wrap="none" lIns="0" tIns="0" rIns="0" bIns="0" rtlCol="0" anchor="t"/>
          <a:lstStyle/>
          <a:p>
            <a:pPr marL="0" indent="0" algn="ctr">
              <a:lnSpc>
                <a:spcPts val="2700"/>
              </a:lnSpc>
              <a:buNone/>
            </a:pPr>
            <a:r>
              <a:rPr lang="en-US" sz="2700" dirty="0">
                <a:solidFill>
                  <a:srgbClr val="F9EEE7"/>
                </a:solidFill>
                <a:latin typeface="Quattrocento" pitchFamily="34" charset="0"/>
                <a:ea typeface="Quattrocento" pitchFamily="34" charset="-122"/>
                <a:cs typeface="Quattrocento" pitchFamily="34" charset="-120"/>
              </a:rPr>
              <a:t>1</a:t>
            </a:r>
            <a:endParaRPr lang="en-US" sz="2700" dirty="0"/>
          </a:p>
        </p:txBody>
      </p:sp>
      <p:sp>
        <p:nvSpPr>
          <p:cNvPr id="21" name="Text 3">
            <a:extLst>
              <a:ext uri="{FF2B5EF4-FFF2-40B4-BE49-F238E27FC236}">
                <a16:creationId xmlns:a16="http://schemas.microsoft.com/office/drawing/2014/main" id="{3F80F1D4-20EE-504A-E47A-8FBC5BB77186}"/>
              </a:ext>
            </a:extLst>
          </p:cNvPr>
          <p:cNvSpPr/>
          <p:nvPr/>
        </p:nvSpPr>
        <p:spPr>
          <a:xfrm>
            <a:off x="7160352" y="2720339"/>
            <a:ext cx="3194090" cy="363141"/>
          </a:xfrm>
          <a:prstGeom prst="rect">
            <a:avLst/>
          </a:prstGeom>
          <a:noFill/>
          <a:ln/>
        </p:spPr>
        <p:txBody>
          <a:bodyPr wrap="none" lIns="0" tIns="0" rIns="0" bIns="0" rtlCol="0" anchor="t"/>
          <a:lstStyle/>
          <a:p>
            <a:pPr marL="0" indent="0">
              <a:lnSpc>
                <a:spcPts val="2850"/>
              </a:lnSpc>
              <a:buNone/>
            </a:pPr>
            <a:r>
              <a:rPr lang="en-US" dirty="0">
                <a:solidFill>
                  <a:srgbClr val="F9EEE7"/>
                </a:solidFill>
                <a:latin typeface="Quattrocento" pitchFamily="34" charset="0"/>
                <a:ea typeface="Quattrocento" pitchFamily="34" charset="-122"/>
                <a:cs typeface="Quattrocento" pitchFamily="34" charset="-120"/>
              </a:rPr>
              <a:t>Amazon Fashion</a:t>
            </a:r>
            <a:endParaRPr lang="en-US" dirty="0"/>
          </a:p>
        </p:txBody>
      </p:sp>
      <p:sp>
        <p:nvSpPr>
          <p:cNvPr id="23" name="Text 4">
            <a:extLst>
              <a:ext uri="{FF2B5EF4-FFF2-40B4-BE49-F238E27FC236}">
                <a16:creationId xmlns:a16="http://schemas.microsoft.com/office/drawing/2014/main" id="{67F39659-1C09-EBFB-9541-4777A5758E97}"/>
              </a:ext>
            </a:extLst>
          </p:cNvPr>
          <p:cNvSpPr/>
          <p:nvPr/>
        </p:nvSpPr>
        <p:spPr>
          <a:xfrm>
            <a:off x="7192328" y="1616519"/>
            <a:ext cx="7198586" cy="790099"/>
          </a:xfrm>
          <a:prstGeom prst="rect">
            <a:avLst/>
          </a:prstGeom>
          <a:noFill/>
          <a:ln/>
        </p:spPr>
        <p:txBody>
          <a:bodyPr wrap="square" lIns="0" tIns="0" rIns="0" bIns="0" rtlCol="0" anchor="t"/>
          <a:lstStyle/>
          <a:p>
            <a:pPr marL="0" indent="0">
              <a:lnSpc>
                <a:spcPts val="3100"/>
              </a:lnSpc>
              <a:buNone/>
            </a:pPr>
            <a:r>
              <a:rPr lang="en-US" dirty="0">
                <a:solidFill>
                  <a:srgbClr val="F9EEE7"/>
                </a:solidFill>
                <a:latin typeface="Quattrocento" pitchFamily="34" charset="0"/>
                <a:ea typeface="Quattrocento" pitchFamily="34" charset="-122"/>
                <a:cs typeface="Quattrocento" pitchFamily="34" charset="-120"/>
              </a:rPr>
              <a:t>Active and trend-driven campaigns, leveraging influencers and engaging content.</a:t>
            </a:r>
            <a:endParaRPr lang="en-US" dirty="0"/>
          </a:p>
        </p:txBody>
      </p:sp>
      <p:sp>
        <p:nvSpPr>
          <p:cNvPr id="24" name="Text 12">
            <a:extLst>
              <a:ext uri="{FF2B5EF4-FFF2-40B4-BE49-F238E27FC236}">
                <a16:creationId xmlns:a16="http://schemas.microsoft.com/office/drawing/2014/main" id="{F1E7525F-9070-56E3-2878-C4FFA7795479}"/>
              </a:ext>
            </a:extLst>
          </p:cNvPr>
          <p:cNvSpPr/>
          <p:nvPr/>
        </p:nvSpPr>
        <p:spPr>
          <a:xfrm>
            <a:off x="6036183" y="6888480"/>
            <a:ext cx="8594217" cy="790099"/>
          </a:xfrm>
          <a:prstGeom prst="rect">
            <a:avLst/>
          </a:prstGeom>
          <a:noFill/>
          <a:ln/>
        </p:spPr>
        <p:txBody>
          <a:bodyPr wrap="square" lIns="0" tIns="0" rIns="0" bIns="0" rtlCol="0" anchor="t"/>
          <a:lstStyle/>
          <a:p>
            <a:pPr marL="0" indent="0">
              <a:lnSpc>
                <a:spcPts val="3100"/>
              </a:lnSpc>
              <a:buNone/>
            </a:pPr>
            <a:r>
              <a:rPr lang="en-US" sz="1600" b="1" dirty="0">
                <a:solidFill>
                  <a:srgbClr val="DEC1AA"/>
                </a:solidFill>
                <a:latin typeface="Quattrocento" pitchFamily="34" charset="0"/>
                <a:ea typeface="Quattrocento" pitchFamily="34" charset="-122"/>
                <a:cs typeface="Quattrocento" pitchFamily="34" charset="-120"/>
              </a:rPr>
              <a:t>Insight</a:t>
            </a:r>
            <a:r>
              <a:rPr lang="en-US" sz="1600" dirty="0">
                <a:solidFill>
                  <a:srgbClr val="F9EEE7"/>
                </a:solidFill>
                <a:latin typeface="Quattrocento" pitchFamily="34" charset="0"/>
                <a:ea typeface="Quattrocento" pitchFamily="34" charset="-122"/>
                <a:cs typeface="Quattrocento" pitchFamily="34" charset="-120"/>
              </a:rPr>
              <a:t>: Myntra leads in social media engagement for fashion-specific audiences, but AJIO’s targeted strategies for fashion enthusiasts provide healthy competition.</a:t>
            </a:r>
            <a:endParaRPr lang="en-US" sz="1600" dirty="0"/>
          </a:p>
        </p:txBody>
      </p:sp>
    </p:spTree>
    <p:extLst>
      <p:ext uri="{BB962C8B-B14F-4D97-AF65-F5344CB8AC3E}">
        <p14:creationId xmlns:p14="http://schemas.microsoft.com/office/powerpoint/2010/main" val="1475854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769429" y="701075"/>
            <a:ext cx="8763000" cy="1452086"/>
          </a:xfrm>
          <a:prstGeom prst="rect">
            <a:avLst/>
          </a:prstGeom>
          <a:noFill/>
          <a:ln/>
        </p:spPr>
        <p:txBody>
          <a:bodyPr wrap="square" lIns="0" tIns="0" rIns="0" bIns="0" rtlCol="0" anchor="t"/>
          <a:lstStyle/>
          <a:p>
            <a:pPr marL="0" indent="0">
              <a:lnSpc>
                <a:spcPts val="5700"/>
              </a:lnSpc>
              <a:buNone/>
            </a:pPr>
            <a:r>
              <a:rPr lang="en-US" sz="4550" dirty="0">
                <a:solidFill>
                  <a:srgbClr val="FFD9BE"/>
                </a:solidFill>
                <a:latin typeface="Quattrocento" pitchFamily="34" charset="0"/>
                <a:ea typeface="Quattrocento" pitchFamily="34" charset="-122"/>
                <a:cs typeface="Quattrocento" pitchFamily="34" charset="-120"/>
              </a:rPr>
              <a:t>Myntra's Competitive Advantage</a:t>
            </a:r>
            <a:endParaRPr lang="en-US" sz="4550" dirty="0"/>
          </a:p>
        </p:txBody>
      </p:sp>
      <p:sp>
        <p:nvSpPr>
          <p:cNvPr id="4" name="Shape 1"/>
          <p:cNvSpPr/>
          <p:nvPr/>
        </p:nvSpPr>
        <p:spPr>
          <a:xfrm>
            <a:off x="6350435" y="1900058"/>
            <a:ext cx="555427" cy="555427"/>
          </a:xfrm>
          <a:prstGeom prst="roundRect">
            <a:avLst>
              <a:gd name="adj" fmla="val 6668"/>
            </a:avLst>
          </a:prstGeom>
          <a:solidFill>
            <a:srgbClr val="315251"/>
          </a:solidFill>
          <a:ln/>
        </p:spPr>
        <p:txBody>
          <a:bodyPr/>
          <a:lstStyle/>
          <a:p>
            <a:endParaRPr lang="en-IN"/>
          </a:p>
        </p:txBody>
      </p:sp>
      <p:sp>
        <p:nvSpPr>
          <p:cNvPr id="5" name="Text 2"/>
          <p:cNvSpPr/>
          <p:nvPr/>
        </p:nvSpPr>
        <p:spPr>
          <a:xfrm>
            <a:off x="6550700" y="2042718"/>
            <a:ext cx="123468" cy="348496"/>
          </a:xfrm>
          <a:prstGeom prst="rect">
            <a:avLst/>
          </a:prstGeom>
          <a:noFill/>
          <a:ln/>
        </p:spPr>
        <p:txBody>
          <a:bodyPr wrap="none" lIns="0" tIns="0" rIns="0" bIns="0" rtlCol="0" anchor="t"/>
          <a:lstStyle/>
          <a:p>
            <a:pPr marL="0" indent="0" algn="ctr">
              <a:lnSpc>
                <a:spcPts val="2700"/>
              </a:lnSpc>
              <a:buNone/>
            </a:pPr>
            <a:r>
              <a:rPr lang="en-US" sz="2700" dirty="0">
                <a:solidFill>
                  <a:srgbClr val="F9EEE7"/>
                </a:solidFill>
                <a:latin typeface="Quattrocento" pitchFamily="34" charset="0"/>
                <a:ea typeface="Quattrocento" pitchFamily="34" charset="-122"/>
                <a:cs typeface="Quattrocento" pitchFamily="34" charset="-120"/>
              </a:rPr>
              <a:t>1</a:t>
            </a:r>
            <a:endParaRPr lang="en-US" sz="2700" dirty="0"/>
          </a:p>
        </p:txBody>
      </p:sp>
      <p:sp>
        <p:nvSpPr>
          <p:cNvPr id="6" name="Text 3"/>
          <p:cNvSpPr/>
          <p:nvPr/>
        </p:nvSpPr>
        <p:spPr>
          <a:xfrm>
            <a:off x="7106127" y="1996200"/>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9EEE7"/>
                </a:solidFill>
                <a:latin typeface="Quattrocento" pitchFamily="34" charset="0"/>
                <a:ea typeface="Quattrocento" pitchFamily="34" charset="-122"/>
                <a:cs typeface="Quattrocento" pitchFamily="34" charset="-120"/>
              </a:rPr>
              <a:t>Specialized Focus</a:t>
            </a:r>
            <a:endParaRPr lang="en-US" sz="2250" dirty="0"/>
          </a:p>
        </p:txBody>
      </p:sp>
      <p:sp>
        <p:nvSpPr>
          <p:cNvPr id="7" name="Text 4"/>
          <p:cNvSpPr/>
          <p:nvPr/>
        </p:nvSpPr>
        <p:spPr>
          <a:xfrm>
            <a:off x="7106127" y="2467844"/>
            <a:ext cx="7251942" cy="790099"/>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As a fashion-centric platform, Myntra offers a tailored shopping experience with a wide array of brands and styles.</a:t>
            </a:r>
            <a:endParaRPr lang="en-US" sz="1900" dirty="0"/>
          </a:p>
        </p:txBody>
      </p:sp>
      <p:sp>
        <p:nvSpPr>
          <p:cNvPr id="8" name="Shape 5"/>
          <p:cNvSpPr/>
          <p:nvPr/>
        </p:nvSpPr>
        <p:spPr>
          <a:xfrm>
            <a:off x="6350437" y="3743532"/>
            <a:ext cx="555427" cy="555427"/>
          </a:xfrm>
          <a:prstGeom prst="roundRect">
            <a:avLst>
              <a:gd name="adj" fmla="val 6668"/>
            </a:avLst>
          </a:prstGeom>
          <a:solidFill>
            <a:srgbClr val="315251"/>
          </a:solidFill>
          <a:ln/>
        </p:spPr>
        <p:txBody>
          <a:bodyPr/>
          <a:lstStyle/>
          <a:p>
            <a:endParaRPr lang="en-IN"/>
          </a:p>
        </p:txBody>
      </p:sp>
      <p:sp>
        <p:nvSpPr>
          <p:cNvPr id="9" name="Text 6"/>
          <p:cNvSpPr/>
          <p:nvPr/>
        </p:nvSpPr>
        <p:spPr>
          <a:xfrm>
            <a:off x="6519029" y="3841670"/>
            <a:ext cx="186809" cy="348496"/>
          </a:xfrm>
          <a:prstGeom prst="rect">
            <a:avLst/>
          </a:prstGeom>
          <a:noFill/>
          <a:ln/>
        </p:spPr>
        <p:txBody>
          <a:bodyPr wrap="none" lIns="0" tIns="0" rIns="0" bIns="0" rtlCol="0" anchor="t"/>
          <a:lstStyle/>
          <a:p>
            <a:pPr marL="0" indent="0" algn="ctr">
              <a:lnSpc>
                <a:spcPts val="2700"/>
              </a:lnSpc>
              <a:buNone/>
            </a:pPr>
            <a:r>
              <a:rPr lang="en-US" sz="2700" dirty="0">
                <a:solidFill>
                  <a:srgbClr val="F9EEE7"/>
                </a:solidFill>
                <a:latin typeface="Quattrocento" pitchFamily="34" charset="0"/>
                <a:ea typeface="Quattrocento" pitchFamily="34" charset="-122"/>
                <a:cs typeface="Quattrocento" pitchFamily="34" charset="-120"/>
              </a:rPr>
              <a:t>2</a:t>
            </a:r>
            <a:endParaRPr lang="en-US" sz="2700" dirty="0"/>
          </a:p>
        </p:txBody>
      </p:sp>
      <p:sp>
        <p:nvSpPr>
          <p:cNvPr id="10" name="Text 7"/>
          <p:cNvSpPr/>
          <p:nvPr/>
        </p:nvSpPr>
        <p:spPr>
          <a:xfrm>
            <a:off x="7106127" y="3827025"/>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9EEE7"/>
                </a:solidFill>
                <a:latin typeface="Quattrocento" pitchFamily="34" charset="0"/>
                <a:ea typeface="Quattrocento" pitchFamily="34" charset="-122"/>
                <a:cs typeface="Quattrocento" pitchFamily="34" charset="-120"/>
              </a:rPr>
              <a:t>User Experience</a:t>
            </a:r>
            <a:endParaRPr lang="en-US" sz="2250" dirty="0"/>
          </a:p>
        </p:txBody>
      </p:sp>
      <p:sp>
        <p:nvSpPr>
          <p:cNvPr id="11" name="Text 8"/>
          <p:cNvSpPr/>
          <p:nvPr/>
        </p:nvSpPr>
        <p:spPr>
          <a:xfrm>
            <a:off x="7106127" y="4274808"/>
            <a:ext cx="7251942" cy="771405"/>
          </a:xfrm>
          <a:prstGeom prst="rect">
            <a:avLst/>
          </a:prstGeom>
          <a:noFill/>
          <a:ln/>
        </p:spPr>
        <p:txBody>
          <a:bodyPr wrap="non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Provides an intuitive interface and personalized recommendations,</a:t>
            </a:r>
          </a:p>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 enhancing customer engagement.</a:t>
            </a:r>
            <a:endParaRPr lang="en-US" sz="1900" dirty="0"/>
          </a:p>
        </p:txBody>
      </p:sp>
      <p:sp>
        <p:nvSpPr>
          <p:cNvPr id="12" name="Shape 9"/>
          <p:cNvSpPr/>
          <p:nvPr/>
        </p:nvSpPr>
        <p:spPr>
          <a:xfrm>
            <a:off x="6350437" y="5667003"/>
            <a:ext cx="555427" cy="555427"/>
          </a:xfrm>
          <a:prstGeom prst="roundRect">
            <a:avLst>
              <a:gd name="adj" fmla="val 6668"/>
            </a:avLst>
          </a:prstGeom>
          <a:solidFill>
            <a:srgbClr val="315251"/>
          </a:solidFill>
          <a:ln/>
        </p:spPr>
        <p:txBody>
          <a:bodyPr/>
          <a:lstStyle/>
          <a:p>
            <a:endParaRPr lang="en-IN"/>
          </a:p>
        </p:txBody>
      </p:sp>
      <p:sp>
        <p:nvSpPr>
          <p:cNvPr id="13" name="Text 10"/>
          <p:cNvSpPr/>
          <p:nvPr/>
        </p:nvSpPr>
        <p:spPr>
          <a:xfrm>
            <a:off x="6519029" y="5838386"/>
            <a:ext cx="189667" cy="348496"/>
          </a:xfrm>
          <a:prstGeom prst="rect">
            <a:avLst/>
          </a:prstGeom>
          <a:noFill/>
          <a:ln/>
        </p:spPr>
        <p:txBody>
          <a:bodyPr wrap="none" lIns="0" tIns="0" rIns="0" bIns="0" rtlCol="0" anchor="t"/>
          <a:lstStyle/>
          <a:p>
            <a:pPr marL="0" indent="0" algn="ctr">
              <a:lnSpc>
                <a:spcPts val="2700"/>
              </a:lnSpc>
              <a:buNone/>
            </a:pPr>
            <a:r>
              <a:rPr lang="en-US" sz="2700" dirty="0">
                <a:solidFill>
                  <a:srgbClr val="F9EEE7"/>
                </a:solidFill>
                <a:latin typeface="Quattrocento" pitchFamily="34" charset="0"/>
                <a:ea typeface="Quattrocento" pitchFamily="34" charset="-122"/>
                <a:cs typeface="Quattrocento" pitchFamily="34" charset="-120"/>
              </a:rPr>
              <a:t>3</a:t>
            </a:r>
            <a:endParaRPr lang="en-US" sz="2700" dirty="0"/>
          </a:p>
        </p:txBody>
      </p:sp>
      <p:sp>
        <p:nvSpPr>
          <p:cNvPr id="14" name="Text 11"/>
          <p:cNvSpPr/>
          <p:nvPr/>
        </p:nvSpPr>
        <p:spPr>
          <a:xfrm>
            <a:off x="7106127" y="5763145"/>
            <a:ext cx="3066574" cy="363141"/>
          </a:xfrm>
          <a:prstGeom prst="rect">
            <a:avLst/>
          </a:prstGeom>
          <a:noFill/>
          <a:ln/>
        </p:spPr>
        <p:txBody>
          <a:bodyPr wrap="none" lIns="0" tIns="0" rIns="0" bIns="0" rtlCol="0" anchor="t"/>
          <a:lstStyle/>
          <a:p>
            <a:pPr marL="0" indent="0">
              <a:lnSpc>
                <a:spcPts val="2850"/>
              </a:lnSpc>
              <a:buNone/>
            </a:pPr>
            <a:r>
              <a:rPr lang="en-US" sz="2250" dirty="0">
                <a:solidFill>
                  <a:srgbClr val="F9EEE7"/>
                </a:solidFill>
                <a:latin typeface="Quattrocento" pitchFamily="34" charset="0"/>
                <a:ea typeface="Quattrocento" pitchFamily="34" charset="-122"/>
                <a:cs typeface="Quattrocento" pitchFamily="34" charset="-120"/>
              </a:rPr>
              <a:t>Exclusive Collaborations</a:t>
            </a:r>
            <a:endParaRPr lang="en-US" sz="2250" dirty="0"/>
          </a:p>
        </p:txBody>
      </p:sp>
      <p:sp>
        <p:nvSpPr>
          <p:cNvPr id="15" name="Text 12"/>
          <p:cNvSpPr/>
          <p:nvPr/>
        </p:nvSpPr>
        <p:spPr>
          <a:xfrm>
            <a:off x="7106127" y="6258639"/>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Partners with designers and celebrities for exclusive collections, differentiating its offerings.</a:t>
            </a:r>
            <a:endParaRPr lang="en-US" sz="19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6358B-838D-7F59-2BA1-EA3581E0818B}"/>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EC14CFA-A7B9-B231-669E-836CFF1A4AB1}"/>
              </a:ext>
            </a:extLst>
          </p:cNvPr>
          <p:cNvPicPr>
            <a:picLocks noChangeAspect="1"/>
          </p:cNvPicPr>
          <p:nvPr/>
        </p:nvPicPr>
        <p:blipFill>
          <a:blip r:embed="rId3"/>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66866E09-5D37-3859-3F58-CA12CB07DD32}"/>
              </a:ext>
            </a:extLst>
          </p:cNvPr>
          <p:cNvSpPr/>
          <p:nvPr/>
        </p:nvSpPr>
        <p:spPr>
          <a:xfrm>
            <a:off x="6350437" y="785813"/>
            <a:ext cx="7415927" cy="1452086"/>
          </a:xfrm>
          <a:prstGeom prst="rect">
            <a:avLst/>
          </a:prstGeom>
          <a:noFill/>
          <a:ln/>
        </p:spPr>
        <p:txBody>
          <a:bodyPr wrap="square" lIns="0" tIns="0" rIns="0" bIns="0" rtlCol="0" anchor="t"/>
          <a:lstStyle/>
          <a:p>
            <a:pPr marL="0" indent="0">
              <a:lnSpc>
                <a:spcPts val="5700"/>
              </a:lnSpc>
              <a:buNone/>
            </a:pPr>
            <a:r>
              <a:rPr lang="en-US" sz="4550" dirty="0">
                <a:solidFill>
                  <a:srgbClr val="FFD9BE"/>
                </a:solidFill>
                <a:latin typeface="Quattrocento" pitchFamily="34" charset="0"/>
                <a:ea typeface="Quattrocento" pitchFamily="34" charset="-122"/>
                <a:cs typeface="Quattrocento" pitchFamily="34" charset="-120"/>
              </a:rPr>
              <a:t>Myntra’s Disadvantages</a:t>
            </a:r>
            <a:endParaRPr lang="en-US" sz="4550" dirty="0"/>
          </a:p>
        </p:txBody>
      </p:sp>
      <p:sp>
        <p:nvSpPr>
          <p:cNvPr id="4" name="Shape 1">
            <a:extLst>
              <a:ext uri="{FF2B5EF4-FFF2-40B4-BE49-F238E27FC236}">
                <a16:creationId xmlns:a16="http://schemas.microsoft.com/office/drawing/2014/main" id="{C29FC3E9-F0F9-7E86-6D9D-4CF013F6350E}"/>
              </a:ext>
            </a:extLst>
          </p:cNvPr>
          <p:cNvSpPr/>
          <p:nvPr/>
        </p:nvSpPr>
        <p:spPr>
          <a:xfrm>
            <a:off x="6350437" y="2293826"/>
            <a:ext cx="555427" cy="555427"/>
          </a:xfrm>
          <a:prstGeom prst="roundRect">
            <a:avLst>
              <a:gd name="adj" fmla="val 6668"/>
            </a:avLst>
          </a:prstGeom>
          <a:solidFill>
            <a:srgbClr val="315251"/>
          </a:solidFill>
          <a:ln/>
        </p:spPr>
        <p:txBody>
          <a:bodyPr/>
          <a:lstStyle/>
          <a:p>
            <a:endParaRPr lang="en-IN"/>
          </a:p>
        </p:txBody>
      </p:sp>
      <p:sp>
        <p:nvSpPr>
          <p:cNvPr id="5" name="Text 2">
            <a:extLst>
              <a:ext uri="{FF2B5EF4-FFF2-40B4-BE49-F238E27FC236}">
                <a16:creationId xmlns:a16="http://schemas.microsoft.com/office/drawing/2014/main" id="{604E07C7-D998-3DDF-E554-6EA42DBFE011}"/>
              </a:ext>
            </a:extLst>
          </p:cNvPr>
          <p:cNvSpPr/>
          <p:nvPr/>
        </p:nvSpPr>
        <p:spPr>
          <a:xfrm>
            <a:off x="6568746" y="2452853"/>
            <a:ext cx="123468" cy="348496"/>
          </a:xfrm>
          <a:prstGeom prst="rect">
            <a:avLst/>
          </a:prstGeom>
          <a:noFill/>
          <a:ln/>
        </p:spPr>
        <p:txBody>
          <a:bodyPr wrap="none" lIns="0" tIns="0" rIns="0" bIns="0" rtlCol="0" anchor="t"/>
          <a:lstStyle/>
          <a:p>
            <a:pPr marL="0" indent="0" algn="ctr">
              <a:lnSpc>
                <a:spcPts val="2700"/>
              </a:lnSpc>
              <a:buNone/>
            </a:pPr>
            <a:r>
              <a:rPr lang="en-US" sz="2700" dirty="0">
                <a:solidFill>
                  <a:srgbClr val="F9EEE7"/>
                </a:solidFill>
                <a:latin typeface="Quattrocento" pitchFamily="34" charset="0"/>
                <a:ea typeface="Quattrocento" pitchFamily="34" charset="-122"/>
                <a:cs typeface="Quattrocento" pitchFamily="34" charset="-120"/>
              </a:rPr>
              <a:t>1</a:t>
            </a:r>
            <a:endParaRPr lang="en-US" sz="2700" dirty="0"/>
          </a:p>
        </p:txBody>
      </p:sp>
      <p:sp>
        <p:nvSpPr>
          <p:cNvPr id="6" name="Text 3">
            <a:extLst>
              <a:ext uri="{FF2B5EF4-FFF2-40B4-BE49-F238E27FC236}">
                <a16:creationId xmlns:a16="http://schemas.microsoft.com/office/drawing/2014/main" id="{2AFEA037-FFF1-2859-AFB9-330116FA3AE4}"/>
              </a:ext>
            </a:extLst>
          </p:cNvPr>
          <p:cNvSpPr/>
          <p:nvPr/>
        </p:nvSpPr>
        <p:spPr>
          <a:xfrm>
            <a:off x="7124173" y="2401430"/>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9EEE7"/>
                </a:solidFill>
                <a:latin typeface="Quattrocento" pitchFamily="34" charset="0"/>
                <a:ea typeface="Quattrocento" pitchFamily="34" charset="-122"/>
                <a:cs typeface="Quattrocento" pitchFamily="34" charset="-120"/>
              </a:rPr>
              <a:t>High Competition</a:t>
            </a:r>
            <a:endParaRPr lang="en-US" sz="2250" dirty="0"/>
          </a:p>
        </p:txBody>
      </p:sp>
      <p:sp>
        <p:nvSpPr>
          <p:cNvPr id="7" name="Text 4">
            <a:extLst>
              <a:ext uri="{FF2B5EF4-FFF2-40B4-BE49-F238E27FC236}">
                <a16:creationId xmlns:a16="http://schemas.microsoft.com/office/drawing/2014/main" id="{62DB53CE-904A-B314-1FB7-69B3CE6F2490}"/>
              </a:ext>
            </a:extLst>
          </p:cNvPr>
          <p:cNvSpPr/>
          <p:nvPr/>
        </p:nvSpPr>
        <p:spPr>
          <a:xfrm>
            <a:off x="7124173" y="2849253"/>
            <a:ext cx="7251942" cy="790099"/>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Faces intense competition from established players like Amazon Fashion and emerging platforms like AJIO.</a:t>
            </a:r>
            <a:endParaRPr lang="en-US" sz="1900" dirty="0"/>
          </a:p>
        </p:txBody>
      </p:sp>
      <p:sp>
        <p:nvSpPr>
          <p:cNvPr id="8" name="Shape 5">
            <a:extLst>
              <a:ext uri="{FF2B5EF4-FFF2-40B4-BE49-F238E27FC236}">
                <a16:creationId xmlns:a16="http://schemas.microsoft.com/office/drawing/2014/main" id="{AC3ACB5F-7B5F-2F84-E23F-93FF1121B1A6}"/>
              </a:ext>
            </a:extLst>
          </p:cNvPr>
          <p:cNvSpPr/>
          <p:nvPr/>
        </p:nvSpPr>
        <p:spPr>
          <a:xfrm>
            <a:off x="6350437" y="4519374"/>
            <a:ext cx="555427" cy="555427"/>
          </a:xfrm>
          <a:prstGeom prst="roundRect">
            <a:avLst>
              <a:gd name="adj" fmla="val 6668"/>
            </a:avLst>
          </a:prstGeom>
          <a:solidFill>
            <a:srgbClr val="315251"/>
          </a:solidFill>
          <a:ln/>
        </p:spPr>
        <p:txBody>
          <a:bodyPr/>
          <a:lstStyle/>
          <a:p>
            <a:endParaRPr lang="en-IN"/>
          </a:p>
        </p:txBody>
      </p:sp>
      <p:sp>
        <p:nvSpPr>
          <p:cNvPr id="9" name="Text 6">
            <a:extLst>
              <a:ext uri="{FF2B5EF4-FFF2-40B4-BE49-F238E27FC236}">
                <a16:creationId xmlns:a16="http://schemas.microsoft.com/office/drawing/2014/main" id="{005DEAAC-28B9-E3A4-EC3F-90C9077C09B6}"/>
              </a:ext>
            </a:extLst>
          </p:cNvPr>
          <p:cNvSpPr/>
          <p:nvPr/>
        </p:nvSpPr>
        <p:spPr>
          <a:xfrm>
            <a:off x="6534745" y="4640878"/>
            <a:ext cx="186809" cy="348496"/>
          </a:xfrm>
          <a:prstGeom prst="rect">
            <a:avLst/>
          </a:prstGeom>
          <a:noFill/>
          <a:ln/>
        </p:spPr>
        <p:txBody>
          <a:bodyPr wrap="none" lIns="0" tIns="0" rIns="0" bIns="0" rtlCol="0" anchor="t"/>
          <a:lstStyle/>
          <a:p>
            <a:pPr marL="0" indent="0" algn="ctr">
              <a:lnSpc>
                <a:spcPts val="2700"/>
              </a:lnSpc>
              <a:buNone/>
            </a:pPr>
            <a:r>
              <a:rPr lang="en-US" sz="2700" dirty="0">
                <a:solidFill>
                  <a:srgbClr val="F9EEE7"/>
                </a:solidFill>
                <a:latin typeface="Quattrocento" pitchFamily="34" charset="0"/>
                <a:ea typeface="Quattrocento" pitchFamily="34" charset="-122"/>
                <a:cs typeface="Quattrocento" pitchFamily="34" charset="-120"/>
              </a:rPr>
              <a:t>2</a:t>
            </a:r>
            <a:endParaRPr lang="en-US" sz="2700" dirty="0"/>
          </a:p>
        </p:txBody>
      </p:sp>
      <p:sp>
        <p:nvSpPr>
          <p:cNvPr id="10" name="Text 7">
            <a:extLst>
              <a:ext uri="{FF2B5EF4-FFF2-40B4-BE49-F238E27FC236}">
                <a16:creationId xmlns:a16="http://schemas.microsoft.com/office/drawing/2014/main" id="{72D00AD0-0E8E-75E6-D134-DBCBA75D6E60}"/>
              </a:ext>
            </a:extLst>
          </p:cNvPr>
          <p:cNvSpPr/>
          <p:nvPr/>
        </p:nvSpPr>
        <p:spPr>
          <a:xfrm>
            <a:off x="7124173" y="4615516"/>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9EEE7"/>
                </a:solidFill>
                <a:latin typeface="Quattrocento" pitchFamily="34" charset="0"/>
                <a:ea typeface="Quattrocento" pitchFamily="34" charset="-122"/>
                <a:cs typeface="Quattrocento" pitchFamily="34" charset="-120"/>
              </a:rPr>
              <a:t>Dependence on Discounts</a:t>
            </a:r>
            <a:endParaRPr lang="en-US" sz="2250" dirty="0"/>
          </a:p>
        </p:txBody>
      </p:sp>
      <p:sp>
        <p:nvSpPr>
          <p:cNvPr id="11" name="Text 8">
            <a:extLst>
              <a:ext uri="{FF2B5EF4-FFF2-40B4-BE49-F238E27FC236}">
                <a16:creationId xmlns:a16="http://schemas.microsoft.com/office/drawing/2014/main" id="{A3CC98BF-CB31-E8BF-DCFD-141A408C7328}"/>
              </a:ext>
            </a:extLst>
          </p:cNvPr>
          <p:cNvSpPr/>
          <p:nvPr/>
        </p:nvSpPr>
        <p:spPr>
          <a:xfrm>
            <a:off x="7152680" y="5062310"/>
            <a:ext cx="7251942" cy="771405"/>
          </a:xfrm>
          <a:prstGeom prst="rect">
            <a:avLst/>
          </a:prstGeom>
          <a:noFill/>
          <a:ln/>
        </p:spPr>
        <p:txBody>
          <a:bodyPr wrap="non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Frequent reliance on sales and discounts may impact profit </a:t>
            </a:r>
          </a:p>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margins and brand perception</a:t>
            </a:r>
            <a:endParaRPr lang="en-US" sz="1900" dirty="0"/>
          </a:p>
        </p:txBody>
      </p:sp>
      <p:sp>
        <p:nvSpPr>
          <p:cNvPr id="13" name="Text 10">
            <a:extLst>
              <a:ext uri="{FF2B5EF4-FFF2-40B4-BE49-F238E27FC236}">
                <a16:creationId xmlns:a16="http://schemas.microsoft.com/office/drawing/2014/main" id="{1A39ACC3-75A2-6653-122C-DD829DCBB24A}"/>
              </a:ext>
            </a:extLst>
          </p:cNvPr>
          <p:cNvSpPr/>
          <p:nvPr/>
        </p:nvSpPr>
        <p:spPr>
          <a:xfrm>
            <a:off x="6533317" y="6245900"/>
            <a:ext cx="189667" cy="348496"/>
          </a:xfrm>
          <a:prstGeom prst="rect">
            <a:avLst/>
          </a:prstGeom>
          <a:noFill/>
          <a:ln/>
        </p:spPr>
        <p:txBody>
          <a:bodyPr wrap="none" lIns="0" tIns="0" rIns="0" bIns="0" rtlCol="0" anchor="t"/>
          <a:lstStyle/>
          <a:p>
            <a:pPr marL="0" indent="0" algn="ctr">
              <a:lnSpc>
                <a:spcPts val="2700"/>
              </a:lnSpc>
              <a:buNone/>
            </a:pPr>
            <a:endParaRPr lang="en-US" sz="2700" dirty="0"/>
          </a:p>
        </p:txBody>
      </p:sp>
      <p:sp>
        <p:nvSpPr>
          <p:cNvPr id="14" name="Text 11">
            <a:extLst>
              <a:ext uri="{FF2B5EF4-FFF2-40B4-BE49-F238E27FC236}">
                <a16:creationId xmlns:a16="http://schemas.microsoft.com/office/drawing/2014/main" id="{17AB3DC9-C90F-3A67-DE12-8EF254E5DBBF}"/>
              </a:ext>
            </a:extLst>
          </p:cNvPr>
          <p:cNvSpPr/>
          <p:nvPr/>
        </p:nvSpPr>
        <p:spPr>
          <a:xfrm>
            <a:off x="6628149" y="6928037"/>
            <a:ext cx="3066574" cy="363141"/>
          </a:xfrm>
          <a:prstGeom prst="rect">
            <a:avLst/>
          </a:prstGeom>
          <a:noFill/>
          <a:ln/>
        </p:spPr>
        <p:txBody>
          <a:bodyPr wrap="none" lIns="0" tIns="0" rIns="0" bIns="0" rtlCol="0" anchor="t"/>
          <a:lstStyle/>
          <a:p>
            <a:pPr marL="0" indent="0">
              <a:lnSpc>
                <a:spcPts val="2850"/>
              </a:lnSpc>
              <a:buNone/>
            </a:pPr>
            <a:r>
              <a:rPr lang="en-US" sz="2250" dirty="0">
                <a:solidFill>
                  <a:srgbClr val="F9EEE7"/>
                </a:solidFill>
                <a:latin typeface="Quattrocento" pitchFamily="34" charset="0"/>
                <a:ea typeface="Quattrocento" pitchFamily="34" charset="-122"/>
                <a:cs typeface="Quattrocento" pitchFamily="34" charset="-120"/>
              </a:rPr>
              <a:t>Source : </a:t>
            </a:r>
            <a:r>
              <a:rPr lang="en-US" sz="2250" dirty="0">
                <a:solidFill>
                  <a:schemeClr val="bg1"/>
                </a:solidFill>
                <a:latin typeface="Quattrocento" pitchFamily="34" charset="0"/>
                <a:ea typeface="Quattrocento" pitchFamily="34" charset="-122"/>
                <a:cs typeface="Quattrocento" pitchFamily="34" charset="-120"/>
                <a:hlinkClick r:id="rId4">
                  <a:extLst>
                    <a:ext uri="{A12FA001-AC4F-418D-AE19-62706E023703}">
                      <ahyp:hlinkClr xmlns:ahyp="http://schemas.microsoft.com/office/drawing/2018/hyperlinkcolor" val="tx"/>
                    </a:ext>
                  </a:extLst>
                </a:hlinkClick>
              </a:rPr>
              <a:t>RANKEX DIGITAL</a:t>
            </a:r>
            <a:endParaRPr lang="en-US" sz="2250" dirty="0">
              <a:solidFill>
                <a:schemeClr val="bg1"/>
              </a:solidFill>
            </a:endParaRPr>
          </a:p>
        </p:txBody>
      </p:sp>
      <p:sp>
        <p:nvSpPr>
          <p:cNvPr id="16" name="Rectangle 1">
            <a:extLst>
              <a:ext uri="{FF2B5EF4-FFF2-40B4-BE49-F238E27FC236}">
                <a16:creationId xmlns:a16="http://schemas.microsoft.com/office/drawing/2014/main" id="{874FE9D3-6E10-F047-D6D3-0053D67C32D1}"/>
              </a:ext>
            </a:extLst>
          </p:cNvPr>
          <p:cNvSpPr>
            <a:spLocks noChangeArrowheads="1"/>
          </p:cNvSpPr>
          <p:nvPr/>
        </p:nvSpPr>
        <p:spPr bwMode="auto">
          <a:xfrm>
            <a:off x="0" y="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Faces intense competition from established players like Amazon Fashion and emerging platforms like AJIO.</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8753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D67A5-98B9-7EF1-2A48-B3B271CC953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103F7F7-8E2D-EB30-314C-F47C04FE2D92}"/>
              </a:ext>
            </a:extLst>
          </p:cNvPr>
          <p:cNvPicPr>
            <a:picLocks noChangeAspect="1"/>
          </p:cNvPicPr>
          <p:nvPr/>
        </p:nvPicPr>
        <p:blipFill>
          <a:blip r:embed="rId3"/>
          <a:stretch>
            <a:fillRect/>
          </a:stretch>
        </p:blipFill>
        <p:spPr>
          <a:xfrm>
            <a:off x="-29613" y="0"/>
            <a:ext cx="5486400" cy="8229600"/>
          </a:xfrm>
          <a:prstGeom prst="rect">
            <a:avLst/>
          </a:prstGeom>
        </p:spPr>
      </p:pic>
      <p:sp>
        <p:nvSpPr>
          <p:cNvPr id="3" name="Text 0">
            <a:extLst>
              <a:ext uri="{FF2B5EF4-FFF2-40B4-BE49-F238E27FC236}">
                <a16:creationId xmlns:a16="http://schemas.microsoft.com/office/drawing/2014/main" id="{B51B8AB6-73AD-B61B-7DA2-BA6B1C4A8931}"/>
              </a:ext>
            </a:extLst>
          </p:cNvPr>
          <p:cNvSpPr/>
          <p:nvPr/>
        </p:nvSpPr>
        <p:spPr>
          <a:xfrm>
            <a:off x="5369701" y="1664732"/>
            <a:ext cx="9173613" cy="2004060"/>
          </a:xfrm>
          <a:prstGeom prst="rect">
            <a:avLst/>
          </a:prstGeom>
          <a:noFill/>
          <a:ln/>
        </p:spPr>
        <p:txBody>
          <a:bodyPr wrap="square" lIns="0" tIns="0" rIns="0" bIns="0" rtlCol="0" anchor="t"/>
          <a:lstStyle/>
          <a:p>
            <a:pPr marL="0" indent="0" algn="ctr">
              <a:lnSpc>
                <a:spcPts val="7850"/>
              </a:lnSpc>
              <a:buNone/>
            </a:pPr>
            <a:r>
              <a:rPr lang="en-US" sz="6300" dirty="0">
                <a:solidFill>
                  <a:srgbClr val="FFD9BE"/>
                </a:solidFill>
                <a:latin typeface="Quattrocento" pitchFamily="34" charset="0"/>
                <a:ea typeface="Quattrocento" pitchFamily="34" charset="-122"/>
                <a:cs typeface="Quattrocento" pitchFamily="34" charset="-120"/>
              </a:rPr>
              <a:t>TASK-VII</a:t>
            </a:r>
          </a:p>
          <a:p>
            <a:pPr marL="0" indent="0" algn="ctr">
              <a:lnSpc>
                <a:spcPts val="7850"/>
              </a:lnSpc>
              <a:buNone/>
            </a:pPr>
            <a:endParaRPr lang="en-US" sz="6300" dirty="0">
              <a:solidFill>
                <a:srgbClr val="FFD9BE"/>
              </a:solidFill>
              <a:latin typeface="Quattrocento" pitchFamily="34" charset="0"/>
              <a:ea typeface="Quattrocento" pitchFamily="34" charset="-122"/>
              <a:cs typeface="Quattrocento" pitchFamily="34" charset="-120"/>
            </a:endParaRPr>
          </a:p>
          <a:p>
            <a:pPr marL="0" indent="0" algn="ctr">
              <a:lnSpc>
                <a:spcPts val="7850"/>
              </a:lnSpc>
              <a:buNone/>
            </a:pPr>
            <a:r>
              <a:rPr lang="en-US" sz="6000" dirty="0">
                <a:solidFill>
                  <a:srgbClr val="FFD9BE"/>
                </a:solidFill>
                <a:latin typeface="Quattrocento" pitchFamily="34" charset="0"/>
                <a:ea typeface="Quattrocento" pitchFamily="34" charset="-122"/>
                <a:cs typeface="Quattrocento" pitchFamily="34" charset="-120"/>
              </a:rPr>
              <a:t>STRATEGIC RECOMMENDATIONS</a:t>
            </a:r>
            <a:endParaRPr lang="en-US" sz="6000" dirty="0"/>
          </a:p>
        </p:txBody>
      </p:sp>
      <p:sp>
        <p:nvSpPr>
          <p:cNvPr id="4" name="Text 1">
            <a:extLst>
              <a:ext uri="{FF2B5EF4-FFF2-40B4-BE49-F238E27FC236}">
                <a16:creationId xmlns:a16="http://schemas.microsoft.com/office/drawing/2014/main" id="{289EDCEB-831F-07DC-779A-660B4E50207D}"/>
              </a:ext>
            </a:extLst>
          </p:cNvPr>
          <p:cNvSpPr/>
          <p:nvPr/>
        </p:nvSpPr>
        <p:spPr>
          <a:xfrm>
            <a:off x="864037" y="4157067"/>
            <a:ext cx="7415927" cy="1580198"/>
          </a:xfrm>
          <a:prstGeom prst="rect">
            <a:avLst/>
          </a:prstGeom>
          <a:noFill/>
          <a:ln/>
        </p:spPr>
        <p:txBody>
          <a:bodyPr wrap="square" lIns="0" tIns="0" rIns="0" bIns="0" rtlCol="0" anchor="t"/>
          <a:lstStyle/>
          <a:p>
            <a:pPr marL="0" indent="0">
              <a:lnSpc>
                <a:spcPts val="3100"/>
              </a:lnSpc>
              <a:buNone/>
            </a:pPr>
            <a:endParaRPr lang="en-US" sz="1900" dirty="0"/>
          </a:p>
        </p:txBody>
      </p:sp>
    </p:spTree>
    <p:extLst>
      <p:ext uri="{BB962C8B-B14F-4D97-AF65-F5344CB8AC3E}">
        <p14:creationId xmlns:p14="http://schemas.microsoft.com/office/powerpoint/2010/main" val="21691442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4232" y="897255"/>
            <a:ext cx="7418189" cy="628412"/>
          </a:xfrm>
          <a:prstGeom prst="rect">
            <a:avLst/>
          </a:prstGeom>
          <a:noFill/>
          <a:ln/>
        </p:spPr>
        <p:txBody>
          <a:bodyPr wrap="none" lIns="0" tIns="0" rIns="0" bIns="0" rtlCol="0" anchor="t"/>
          <a:lstStyle/>
          <a:p>
            <a:pPr marL="0" indent="0">
              <a:lnSpc>
                <a:spcPts val="4900"/>
              </a:lnSpc>
              <a:buNone/>
            </a:pPr>
            <a:r>
              <a:rPr lang="en-US" sz="3950" dirty="0">
                <a:solidFill>
                  <a:srgbClr val="FFD9BE"/>
                </a:solidFill>
                <a:latin typeface="Quattrocento" pitchFamily="34" charset="0"/>
                <a:ea typeface="Quattrocento" pitchFamily="34" charset="-122"/>
                <a:cs typeface="Quattrocento" pitchFamily="34" charset="-120"/>
              </a:rPr>
              <a:t>Enhancing Customer Experience</a:t>
            </a:r>
            <a:endParaRPr lang="en-US" sz="3950" dirty="0"/>
          </a:p>
        </p:txBody>
      </p:sp>
      <p:sp>
        <p:nvSpPr>
          <p:cNvPr id="4" name="Shape 1"/>
          <p:cNvSpPr/>
          <p:nvPr/>
        </p:nvSpPr>
        <p:spPr>
          <a:xfrm>
            <a:off x="6234232" y="1846183"/>
            <a:ext cx="7648337" cy="1211342"/>
          </a:xfrm>
          <a:prstGeom prst="roundRect">
            <a:avLst>
              <a:gd name="adj" fmla="val 2646"/>
            </a:avLst>
          </a:prstGeom>
          <a:solidFill>
            <a:srgbClr val="315251"/>
          </a:solidFill>
          <a:ln/>
        </p:spPr>
        <p:txBody>
          <a:bodyPr/>
          <a:lstStyle/>
          <a:p>
            <a:endParaRPr lang="en-IN"/>
          </a:p>
        </p:txBody>
      </p:sp>
      <p:sp>
        <p:nvSpPr>
          <p:cNvPr id="5" name="Text 2"/>
          <p:cNvSpPr/>
          <p:nvPr/>
        </p:nvSpPr>
        <p:spPr>
          <a:xfrm>
            <a:off x="6447830" y="2059781"/>
            <a:ext cx="2513767" cy="314087"/>
          </a:xfrm>
          <a:prstGeom prst="rect">
            <a:avLst/>
          </a:prstGeom>
          <a:noFill/>
          <a:ln/>
        </p:spPr>
        <p:txBody>
          <a:bodyPr wrap="none" lIns="0" tIns="0" rIns="0" bIns="0" rtlCol="0" anchor="t"/>
          <a:lstStyle/>
          <a:p>
            <a:pPr marL="0" indent="0">
              <a:lnSpc>
                <a:spcPts val="2450"/>
              </a:lnSpc>
              <a:buNone/>
            </a:pPr>
            <a:r>
              <a:rPr lang="en-US" sz="1950" dirty="0">
                <a:solidFill>
                  <a:srgbClr val="F9EEE7"/>
                </a:solidFill>
                <a:latin typeface="Quattrocento" pitchFamily="34" charset="0"/>
                <a:ea typeface="Quattrocento" pitchFamily="34" charset="-122"/>
                <a:cs typeface="Quattrocento" pitchFamily="34" charset="-120"/>
              </a:rPr>
              <a:t>AI-Powered Support</a:t>
            </a:r>
            <a:endParaRPr lang="en-US" sz="1950" dirty="0"/>
          </a:p>
        </p:txBody>
      </p:sp>
      <p:sp>
        <p:nvSpPr>
          <p:cNvPr id="6" name="Text 3"/>
          <p:cNvSpPr/>
          <p:nvPr/>
        </p:nvSpPr>
        <p:spPr>
          <a:xfrm>
            <a:off x="6447830" y="2501979"/>
            <a:ext cx="7221141" cy="341948"/>
          </a:xfrm>
          <a:prstGeom prst="rect">
            <a:avLst/>
          </a:prstGeom>
          <a:noFill/>
          <a:ln/>
        </p:spPr>
        <p:txBody>
          <a:bodyPr wrap="none" lIns="0" tIns="0" rIns="0" bIns="0" rtlCol="0" anchor="t"/>
          <a:lstStyle/>
          <a:p>
            <a:pPr marL="0" indent="0">
              <a:lnSpc>
                <a:spcPts val="2650"/>
              </a:lnSpc>
              <a:buNone/>
            </a:pPr>
            <a:r>
              <a:rPr lang="en-US" sz="1650" dirty="0">
                <a:solidFill>
                  <a:srgbClr val="F9EEE7"/>
                </a:solidFill>
                <a:latin typeface="Quattrocento" pitchFamily="34" charset="0"/>
                <a:ea typeface="Quattrocento" pitchFamily="34" charset="-122"/>
                <a:cs typeface="Quattrocento" pitchFamily="34" charset="-120"/>
              </a:rPr>
              <a:t>AI-driven chatbots and faster query resolution.</a:t>
            </a:r>
            <a:endParaRPr lang="en-US" sz="1650" dirty="0"/>
          </a:p>
        </p:txBody>
      </p:sp>
      <p:sp>
        <p:nvSpPr>
          <p:cNvPr id="7" name="Shape 4"/>
          <p:cNvSpPr/>
          <p:nvPr/>
        </p:nvSpPr>
        <p:spPr>
          <a:xfrm>
            <a:off x="6234232" y="3271123"/>
            <a:ext cx="7648337" cy="1211342"/>
          </a:xfrm>
          <a:prstGeom prst="roundRect">
            <a:avLst>
              <a:gd name="adj" fmla="val 2646"/>
            </a:avLst>
          </a:prstGeom>
          <a:solidFill>
            <a:srgbClr val="315251"/>
          </a:solidFill>
          <a:ln/>
        </p:spPr>
        <p:txBody>
          <a:bodyPr/>
          <a:lstStyle/>
          <a:p>
            <a:endParaRPr lang="en-IN"/>
          </a:p>
        </p:txBody>
      </p:sp>
      <p:sp>
        <p:nvSpPr>
          <p:cNvPr id="8" name="Text 5"/>
          <p:cNvSpPr/>
          <p:nvPr/>
        </p:nvSpPr>
        <p:spPr>
          <a:xfrm>
            <a:off x="6447830" y="3484721"/>
            <a:ext cx="2513767" cy="314087"/>
          </a:xfrm>
          <a:prstGeom prst="rect">
            <a:avLst/>
          </a:prstGeom>
          <a:noFill/>
          <a:ln/>
        </p:spPr>
        <p:txBody>
          <a:bodyPr wrap="none" lIns="0" tIns="0" rIns="0" bIns="0" rtlCol="0" anchor="t"/>
          <a:lstStyle/>
          <a:p>
            <a:pPr marL="0" indent="0">
              <a:lnSpc>
                <a:spcPts val="2450"/>
              </a:lnSpc>
              <a:buNone/>
            </a:pPr>
            <a:r>
              <a:rPr lang="en-US" sz="1950" dirty="0">
                <a:solidFill>
                  <a:srgbClr val="F9EEE7"/>
                </a:solidFill>
                <a:latin typeface="Quattrocento" pitchFamily="34" charset="0"/>
                <a:ea typeface="Quattrocento" pitchFamily="34" charset="-122"/>
                <a:cs typeface="Quattrocento" pitchFamily="34" charset="-120"/>
              </a:rPr>
              <a:t>Priority Support</a:t>
            </a:r>
            <a:endParaRPr lang="en-US" sz="1950" dirty="0"/>
          </a:p>
        </p:txBody>
      </p:sp>
      <p:sp>
        <p:nvSpPr>
          <p:cNvPr id="9" name="Text 6"/>
          <p:cNvSpPr/>
          <p:nvPr/>
        </p:nvSpPr>
        <p:spPr>
          <a:xfrm>
            <a:off x="6447830" y="3926919"/>
            <a:ext cx="7221141" cy="341948"/>
          </a:xfrm>
          <a:prstGeom prst="rect">
            <a:avLst/>
          </a:prstGeom>
          <a:noFill/>
          <a:ln/>
        </p:spPr>
        <p:txBody>
          <a:bodyPr wrap="none" lIns="0" tIns="0" rIns="0" bIns="0" rtlCol="0" anchor="t"/>
          <a:lstStyle/>
          <a:p>
            <a:pPr marL="0" indent="0">
              <a:lnSpc>
                <a:spcPts val="2650"/>
              </a:lnSpc>
              <a:buNone/>
            </a:pPr>
            <a:r>
              <a:rPr lang="en-US" sz="1650" dirty="0">
                <a:solidFill>
                  <a:srgbClr val="F9EEE7"/>
                </a:solidFill>
                <a:latin typeface="Quattrocento" pitchFamily="34" charset="0"/>
                <a:ea typeface="Quattrocento" pitchFamily="34" charset="-122"/>
                <a:cs typeface="Quattrocento" pitchFamily="34" charset="-120"/>
              </a:rPr>
              <a:t>Dedicated line for loyal customers and high-volume shoppers.</a:t>
            </a:r>
            <a:endParaRPr lang="en-US" sz="1650" dirty="0"/>
          </a:p>
        </p:txBody>
      </p:sp>
      <p:sp>
        <p:nvSpPr>
          <p:cNvPr id="10" name="Shape 7"/>
          <p:cNvSpPr/>
          <p:nvPr/>
        </p:nvSpPr>
        <p:spPr>
          <a:xfrm>
            <a:off x="6234232" y="4696063"/>
            <a:ext cx="7648337" cy="1211342"/>
          </a:xfrm>
          <a:prstGeom prst="roundRect">
            <a:avLst>
              <a:gd name="adj" fmla="val 2646"/>
            </a:avLst>
          </a:prstGeom>
          <a:solidFill>
            <a:srgbClr val="315251"/>
          </a:solidFill>
          <a:ln/>
        </p:spPr>
        <p:txBody>
          <a:bodyPr/>
          <a:lstStyle/>
          <a:p>
            <a:endParaRPr lang="en-IN" dirty="0"/>
          </a:p>
        </p:txBody>
      </p:sp>
      <p:sp>
        <p:nvSpPr>
          <p:cNvPr id="11" name="Text 8"/>
          <p:cNvSpPr/>
          <p:nvPr/>
        </p:nvSpPr>
        <p:spPr>
          <a:xfrm>
            <a:off x="6447830" y="4909661"/>
            <a:ext cx="2513767" cy="314087"/>
          </a:xfrm>
          <a:prstGeom prst="rect">
            <a:avLst/>
          </a:prstGeom>
          <a:noFill/>
          <a:ln/>
        </p:spPr>
        <p:txBody>
          <a:bodyPr wrap="none" lIns="0" tIns="0" rIns="0" bIns="0" rtlCol="0" anchor="t"/>
          <a:lstStyle/>
          <a:p>
            <a:pPr marL="0" indent="0">
              <a:lnSpc>
                <a:spcPts val="2450"/>
              </a:lnSpc>
              <a:buNone/>
            </a:pPr>
            <a:r>
              <a:rPr lang="en-US" sz="1950" dirty="0">
                <a:solidFill>
                  <a:srgbClr val="F9EEE7"/>
                </a:solidFill>
                <a:latin typeface="Quattrocento" pitchFamily="34" charset="0"/>
                <a:ea typeface="Quattrocento" pitchFamily="34" charset="-122"/>
                <a:cs typeface="Quattrocento" pitchFamily="34" charset="-120"/>
              </a:rPr>
              <a:t>Improved Tracking</a:t>
            </a:r>
            <a:endParaRPr lang="en-US" sz="1950" dirty="0"/>
          </a:p>
        </p:txBody>
      </p:sp>
      <p:sp>
        <p:nvSpPr>
          <p:cNvPr id="12" name="Text 9"/>
          <p:cNvSpPr/>
          <p:nvPr/>
        </p:nvSpPr>
        <p:spPr>
          <a:xfrm>
            <a:off x="6447830" y="5351859"/>
            <a:ext cx="7221141" cy="341948"/>
          </a:xfrm>
          <a:prstGeom prst="rect">
            <a:avLst/>
          </a:prstGeom>
          <a:noFill/>
          <a:ln/>
        </p:spPr>
        <p:txBody>
          <a:bodyPr wrap="none" lIns="0" tIns="0" rIns="0" bIns="0" rtlCol="0" anchor="t"/>
          <a:lstStyle/>
          <a:p>
            <a:pPr marL="0" indent="0">
              <a:lnSpc>
                <a:spcPts val="2650"/>
              </a:lnSpc>
              <a:buNone/>
            </a:pPr>
            <a:r>
              <a:rPr lang="en-US" sz="1650" dirty="0">
                <a:solidFill>
                  <a:srgbClr val="F9EEE7"/>
                </a:solidFill>
                <a:latin typeface="Quattrocento" pitchFamily="34" charset="0"/>
                <a:ea typeface="Quattrocento" pitchFamily="34" charset="-122"/>
                <a:cs typeface="Quattrocento" pitchFamily="34" charset="-120"/>
              </a:rPr>
              <a:t>Enhance real-time tracking features on the app.</a:t>
            </a:r>
            <a:endParaRPr lang="en-US" sz="1650" dirty="0"/>
          </a:p>
        </p:txBody>
      </p:sp>
      <p:sp>
        <p:nvSpPr>
          <p:cNvPr id="13" name="Shape 10"/>
          <p:cNvSpPr/>
          <p:nvPr/>
        </p:nvSpPr>
        <p:spPr>
          <a:xfrm>
            <a:off x="6234232" y="6121003"/>
            <a:ext cx="7648337" cy="1211342"/>
          </a:xfrm>
          <a:prstGeom prst="roundRect">
            <a:avLst>
              <a:gd name="adj" fmla="val 2646"/>
            </a:avLst>
          </a:prstGeom>
          <a:solidFill>
            <a:srgbClr val="315251"/>
          </a:solidFill>
          <a:ln/>
        </p:spPr>
        <p:txBody>
          <a:bodyPr/>
          <a:lstStyle/>
          <a:p>
            <a:endParaRPr lang="en-IN"/>
          </a:p>
        </p:txBody>
      </p:sp>
      <p:sp>
        <p:nvSpPr>
          <p:cNvPr id="14" name="Text 11"/>
          <p:cNvSpPr/>
          <p:nvPr/>
        </p:nvSpPr>
        <p:spPr>
          <a:xfrm>
            <a:off x="6447830" y="6334601"/>
            <a:ext cx="2513767" cy="314087"/>
          </a:xfrm>
          <a:prstGeom prst="rect">
            <a:avLst/>
          </a:prstGeom>
          <a:noFill/>
          <a:ln/>
        </p:spPr>
        <p:txBody>
          <a:bodyPr wrap="none" lIns="0" tIns="0" rIns="0" bIns="0" rtlCol="0" anchor="t"/>
          <a:lstStyle/>
          <a:p>
            <a:pPr marL="0" indent="0">
              <a:lnSpc>
                <a:spcPts val="2450"/>
              </a:lnSpc>
              <a:buNone/>
            </a:pPr>
            <a:r>
              <a:rPr lang="en-US" sz="1950" dirty="0">
                <a:solidFill>
                  <a:srgbClr val="F9EEE7"/>
                </a:solidFill>
                <a:latin typeface="Quattrocento" pitchFamily="34" charset="0"/>
                <a:ea typeface="Quattrocento" pitchFamily="34" charset="-122"/>
                <a:cs typeface="Quattrocento" pitchFamily="34" charset="-120"/>
              </a:rPr>
              <a:t>Regional Partnerships</a:t>
            </a:r>
            <a:endParaRPr lang="en-US" sz="1950" dirty="0"/>
          </a:p>
        </p:txBody>
      </p:sp>
      <p:sp>
        <p:nvSpPr>
          <p:cNvPr id="15" name="Text 12"/>
          <p:cNvSpPr/>
          <p:nvPr/>
        </p:nvSpPr>
        <p:spPr>
          <a:xfrm>
            <a:off x="6447830" y="6776799"/>
            <a:ext cx="7221141" cy="341948"/>
          </a:xfrm>
          <a:prstGeom prst="rect">
            <a:avLst/>
          </a:prstGeom>
          <a:noFill/>
          <a:ln/>
        </p:spPr>
        <p:txBody>
          <a:bodyPr wrap="none" lIns="0" tIns="0" rIns="0" bIns="0" rtlCol="0" anchor="t"/>
          <a:lstStyle/>
          <a:p>
            <a:pPr marL="0" indent="0">
              <a:lnSpc>
                <a:spcPts val="2650"/>
              </a:lnSpc>
              <a:buNone/>
            </a:pPr>
            <a:r>
              <a:rPr lang="en-US" sz="1650" dirty="0">
                <a:solidFill>
                  <a:srgbClr val="F9EEE7"/>
                </a:solidFill>
                <a:latin typeface="Quattrocento" pitchFamily="34" charset="0"/>
                <a:ea typeface="Quattrocento" pitchFamily="34" charset="-122"/>
                <a:cs typeface="Quattrocento" pitchFamily="34" charset="-120"/>
              </a:rPr>
              <a:t>Partner with regional delivery services for faster remote area deliveries.</a:t>
            </a:r>
            <a:endParaRPr lang="en-US" sz="165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5093" y="713899"/>
            <a:ext cx="7454384" cy="626031"/>
          </a:xfrm>
          <a:prstGeom prst="rect">
            <a:avLst/>
          </a:prstGeom>
          <a:noFill/>
          <a:ln/>
        </p:spPr>
        <p:txBody>
          <a:bodyPr wrap="none" lIns="0" tIns="0" rIns="0" bIns="0" rtlCol="0" anchor="t"/>
          <a:lstStyle/>
          <a:p>
            <a:pPr marL="0" indent="0">
              <a:lnSpc>
                <a:spcPts val="4900"/>
              </a:lnSpc>
              <a:buNone/>
            </a:pPr>
            <a:r>
              <a:rPr lang="en-US" sz="3900" dirty="0">
                <a:solidFill>
                  <a:srgbClr val="FFD9BE"/>
                </a:solidFill>
                <a:latin typeface="Quattrocento" pitchFamily="34" charset="0"/>
                <a:ea typeface="Quattrocento" pitchFamily="34" charset="-122"/>
                <a:cs typeface="Quattrocento" pitchFamily="34" charset="-120"/>
              </a:rPr>
              <a:t>Product Offerings and Expansion</a:t>
            </a:r>
            <a:endParaRPr lang="en-US" sz="3900" dirty="0"/>
          </a:p>
        </p:txBody>
      </p:sp>
      <p:pic>
        <p:nvPicPr>
          <p:cNvPr id="4" name="Image 1" descr="preencoded.png"/>
          <p:cNvPicPr>
            <a:picLocks noChangeAspect="1"/>
          </p:cNvPicPr>
          <p:nvPr/>
        </p:nvPicPr>
        <p:blipFill>
          <a:blip r:embed="rId4"/>
          <a:stretch>
            <a:fillRect/>
          </a:stretch>
        </p:blipFill>
        <p:spPr>
          <a:xfrm>
            <a:off x="745093" y="1659255"/>
            <a:ext cx="532209" cy="532209"/>
          </a:xfrm>
          <a:prstGeom prst="rect">
            <a:avLst/>
          </a:prstGeom>
        </p:spPr>
      </p:pic>
      <p:sp>
        <p:nvSpPr>
          <p:cNvPr id="5" name="Text 1"/>
          <p:cNvSpPr/>
          <p:nvPr/>
        </p:nvSpPr>
        <p:spPr>
          <a:xfrm>
            <a:off x="745093" y="2404348"/>
            <a:ext cx="2504718" cy="313134"/>
          </a:xfrm>
          <a:prstGeom prst="rect">
            <a:avLst/>
          </a:prstGeom>
          <a:noFill/>
          <a:ln/>
        </p:spPr>
        <p:txBody>
          <a:bodyPr wrap="none" lIns="0" tIns="0" rIns="0" bIns="0" rtlCol="0" anchor="t"/>
          <a:lstStyle/>
          <a:p>
            <a:pPr marL="0" indent="0" algn="l">
              <a:lnSpc>
                <a:spcPts val="2450"/>
              </a:lnSpc>
              <a:buNone/>
            </a:pPr>
            <a:r>
              <a:rPr lang="en-US" sz="1950" dirty="0">
                <a:solidFill>
                  <a:srgbClr val="F9EEE7"/>
                </a:solidFill>
                <a:latin typeface="Quattrocento" pitchFamily="34" charset="0"/>
                <a:ea typeface="Quattrocento" pitchFamily="34" charset="-122"/>
                <a:cs typeface="Quattrocento" pitchFamily="34" charset="-120"/>
              </a:rPr>
              <a:t>Sustainability</a:t>
            </a:r>
            <a:endParaRPr lang="en-US" sz="1950" dirty="0"/>
          </a:p>
        </p:txBody>
      </p:sp>
      <p:sp>
        <p:nvSpPr>
          <p:cNvPr id="6" name="Text 2"/>
          <p:cNvSpPr/>
          <p:nvPr/>
        </p:nvSpPr>
        <p:spPr>
          <a:xfrm>
            <a:off x="745093" y="2845118"/>
            <a:ext cx="7653814" cy="340519"/>
          </a:xfrm>
          <a:prstGeom prst="rect">
            <a:avLst/>
          </a:prstGeom>
          <a:noFill/>
          <a:ln/>
        </p:spPr>
        <p:txBody>
          <a:bodyPr wrap="none" lIns="0" tIns="0" rIns="0" bIns="0" rtlCol="0" anchor="t"/>
          <a:lstStyle/>
          <a:p>
            <a:pPr marL="0" indent="0" algn="l">
              <a:lnSpc>
                <a:spcPts val="2650"/>
              </a:lnSpc>
              <a:buNone/>
            </a:pPr>
            <a:r>
              <a:rPr lang="en-US" sz="1650" dirty="0">
                <a:solidFill>
                  <a:srgbClr val="F9EEE7"/>
                </a:solidFill>
                <a:latin typeface="Quattrocento" pitchFamily="34" charset="0"/>
                <a:ea typeface="Quattrocento" pitchFamily="34" charset="-122"/>
                <a:cs typeface="Quattrocento" pitchFamily="34" charset="-120"/>
              </a:rPr>
              <a:t>Expand "Myntra For Earth" line with eco-friendly products.</a:t>
            </a:r>
            <a:endParaRPr lang="en-US" sz="1650" dirty="0"/>
          </a:p>
        </p:txBody>
      </p:sp>
      <p:pic>
        <p:nvPicPr>
          <p:cNvPr id="7" name="Image 2" descr="preencoded.png"/>
          <p:cNvPicPr>
            <a:picLocks noChangeAspect="1"/>
          </p:cNvPicPr>
          <p:nvPr/>
        </p:nvPicPr>
        <p:blipFill>
          <a:blip r:embed="rId5"/>
          <a:stretch>
            <a:fillRect/>
          </a:stretch>
        </p:blipFill>
        <p:spPr>
          <a:xfrm>
            <a:off x="745093" y="3824288"/>
            <a:ext cx="532209" cy="532209"/>
          </a:xfrm>
          <a:prstGeom prst="rect">
            <a:avLst/>
          </a:prstGeom>
        </p:spPr>
      </p:pic>
      <p:sp>
        <p:nvSpPr>
          <p:cNvPr id="8" name="Text 3"/>
          <p:cNvSpPr/>
          <p:nvPr/>
        </p:nvSpPr>
        <p:spPr>
          <a:xfrm>
            <a:off x="745093" y="4569381"/>
            <a:ext cx="2759035" cy="313134"/>
          </a:xfrm>
          <a:prstGeom prst="rect">
            <a:avLst/>
          </a:prstGeom>
          <a:noFill/>
          <a:ln/>
        </p:spPr>
        <p:txBody>
          <a:bodyPr wrap="none" lIns="0" tIns="0" rIns="0" bIns="0" rtlCol="0" anchor="t"/>
          <a:lstStyle/>
          <a:p>
            <a:pPr marL="0" indent="0" algn="l">
              <a:lnSpc>
                <a:spcPts val="2450"/>
              </a:lnSpc>
              <a:buNone/>
            </a:pPr>
            <a:r>
              <a:rPr lang="en-US" sz="1950" dirty="0">
                <a:solidFill>
                  <a:srgbClr val="F9EEE7"/>
                </a:solidFill>
                <a:latin typeface="Quattrocento" pitchFamily="34" charset="0"/>
                <a:ea typeface="Quattrocento" pitchFamily="34" charset="-122"/>
                <a:cs typeface="Quattrocento" pitchFamily="34" charset="-120"/>
              </a:rPr>
              <a:t>Exclusive Collaborations</a:t>
            </a:r>
            <a:endParaRPr lang="en-US" sz="1950" dirty="0"/>
          </a:p>
        </p:txBody>
      </p:sp>
      <p:sp>
        <p:nvSpPr>
          <p:cNvPr id="9" name="Text 4"/>
          <p:cNvSpPr/>
          <p:nvPr/>
        </p:nvSpPr>
        <p:spPr>
          <a:xfrm>
            <a:off x="745093" y="5010150"/>
            <a:ext cx="7653814" cy="340519"/>
          </a:xfrm>
          <a:prstGeom prst="rect">
            <a:avLst/>
          </a:prstGeom>
          <a:noFill/>
          <a:ln/>
        </p:spPr>
        <p:txBody>
          <a:bodyPr wrap="none" lIns="0" tIns="0" rIns="0" bIns="0" rtlCol="0" anchor="t"/>
          <a:lstStyle/>
          <a:p>
            <a:pPr marL="0" indent="0" algn="l">
              <a:lnSpc>
                <a:spcPts val="2650"/>
              </a:lnSpc>
              <a:buNone/>
            </a:pPr>
            <a:r>
              <a:rPr lang="en-US" sz="1650" dirty="0">
                <a:solidFill>
                  <a:srgbClr val="F9EEE7"/>
                </a:solidFill>
                <a:latin typeface="Quattrocento" pitchFamily="34" charset="0"/>
                <a:ea typeface="Quattrocento" pitchFamily="34" charset="-122"/>
                <a:cs typeface="Quattrocento" pitchFamily="34" charset="-120"/>
              </a:rPr>
              <a:t>Introduce new partnerships with emerging and established brands.</a:t>
            </a:r>
            <a:endParaRPr lang="en-US" sz="1650" dirty="0"/>
          </a:p>
        </p:txBody>
      </p:sp>
      <p:pic>
        <p:nvPicPr>
          <p:cNvPr id="10" name="Image 3" descr="preencoded.png"/>
          <p:cNvPicPr>
            <a:picLocks noChangeAspect="1"/>
          </p:cNvPicPr>
          <p:nvPr/>
        </p:nvPicPr>
        <p:blipFill>
          <a:blip r:embed="rId6"/>
          <a:stretch>
            <a:fillRect/>
          </a:stretch>
        </p:blipFill>
        <p:spPr>
          <a:xfrm>
            <a:off x="745093" y="5989320"/>
            <a:ext cx="532209" cy="532209"/>
          </a:xfrm>
          <a:prstGeom prst="rect">
            <a:avLst/>
          </a:prstGeom>
        </p:spPr>
      </p:pic>
      <p:sp>
        <p:nvSpPr>
          <p:cNvPr id="11" name="Text 5"/>
          <p:cNvSpPr/>
          <p:nvPr/>
        </p:nvSpPr>
        <p:spPr>
          <a:xfrm>
            <a:off x="745093" y="6734413"/>
            <a:ext cx="3308152" cy="313134"/>
          </a:xfrm>
          <a:prstGeom prst="rect">
            <a:avLst/>
          </a:prstGeom>
          <a:noFill/>
          <a:ln/>
        </p:spPr>
        <p:txBody>
          <a:bodyPr wrap="none" lIns="0" tIns="0" rIns="0" bIns="0" rtlCol="0" anchor="t"/>
          <a:lstStyle/>
          <a:p>
            <a:pPr marL="0" indent="0" algn="l">
              <a:lnSpc>
                <a:spcPts val="2450"/>
              </a:lnSpc>
              <a:buNone/>
            </a:pPr>
            <a:r>
              <a:rPr lang="en-US" sz="1950" dirty="0">
                <a:solidFill>
                  <a:srgbClr val="F9EEE7"/>
                </a:solidFill>
                <a:latin typeface="Quattrocento" pitchFamily="34" charset="0"/>
                <a:ea typeface="Quattrocento" pitchFamily="34" charset="-122"/>
                <a:cs typeface="Quattrocento" pitchFamily="34" charset="-120"/>
              </a:rPr>
              <a:t>Customer-Driven Collections</a:t>
            </a:r>
            <a:endParaRPr lang="en-US" sz="1950" dirty="0"/>
          </a:p>
        </p:txBody>
      </p:sp>
      <p:sp>
        <p:nvSpPr>
          <p:cNvPr id="12" name="Text 6"/>
          <p:cNvSpPr/>
          <p:nvPr/>
        </p:nvSpPr>
        <p:spPr>
          <a:xfrm>
            <a:off x="745093" y="7175183"/>
            <a:ext cx="7653814" cy="340519"/>
          </a:xfrm>
          <a:prstGeom prst="rect">
            <a:avLst/>
          </a:prstGeom>
          <a:noFill/>
          <a:ln/>
        </p:spPr>
        <p:txBody>
          <a:bodyPr wrap="none" lIns="0" tIns="0" rIns="0" bIns="0" rtlCol="0" anchor="t"/>
          <a:lstStyle/>
          <a:p>
            <a:pPr marL="0" indent="0" algn="l">
              <a:lnSpc>
                <a:spcPts val="2650"/>
              </a:lnSpc>
              <a:buNone/>
            </a:pPr>
            <a:r>
              <a:rPr lang="en-US" sz="1650" dirty="0">
                <a:solidFill>
                  <a:srgbClr val="F9EEE7"/>
                </a:solidFill>
                <a:latin typeface="Quattrocento" pitchFamily="34" charset="0"/>
                <a:ea typeface="Quattrocento" pitchFamily="34" charset="-122"/>
                <a:cs typeface="Quattrocento" pitchFamily="34" charset="-120"/>
              </a:rPr>
              <a:t>Use social media insights to create tailored collections. Add maternity wear, </a:t>
            </a:r>
          </a:p>
          <a:p>
            <a:pPr marL="0" indent="0" algn="l">
              <a:lnSpc>
                <a:spcPts val="2650"/>
              </a:lnSpc>
              <a:buNone/>
            </a:pPr>
            <a:r>
              <a:rPr lang="en-US" sz="1650" dirty="0">
                <a:solidFill>
                  <a:srgbClr val="F9EEE7"/>
                </a:solidFill>
                <a:latin typeface="Quattrocento" pitchFamily="34" charset="0"/>
                <a:ea typeface="Quattrocento" pitchFamily="34" charset="-122"/>
                <a:cs typeface="Quattrocento" pitchFamily="34" charset="-120"/>
              </a:rPr>
              <a:t>plus-size, and adaptive clothing.</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39364" y="671989"/>
            <a:ext cx="5734764" cy="716875"/>
          </a:xfrm>
          <a:prstGeom prst="rect">
            <a:avLst/>
          </a:prstGeom>
          <a:noFill/>
          <a:ln/>
        </p:spPr>
        <p:txBody>
          <a:bodyPr wrap="none" lIns="0" tIns="0" rIns="0" bIns="0" rtlCol="0" anchor="t"/>
          <a:lstStyle/>
          <a:p>
            <a:pPr marL="0" indent="0">
              <a:lnSpc>
                <a:spcPts val="5600"/>
              </a:lnSpc>
              <a:buNone/>
            </a:pPr>
            <a:r>
              <a:rPr lang="en-US" sz="4500" dirty="0">
                <a:solidFill>
                  <a:srgbClr val="FFD9BE"/>
                </a:solidFill>
                <a:latin typeface="Quattrocento" pitchFamily="34" charset="0"/>
                <a:ea typeface="Quattrocento" pitchFamily="34" charset="-122"/>
                <a:cs typeface="Quattrocento" pitchFamily="34" charset="-120"/>
              </a:rPr>
              <a:t>Brand Identity</a:t>
            </a:r>
            <a:endParaRPr lang="en-US" sz="4500" dirty="0"/>
          </a:p>
        </p:txBody>
      </p:sp>
      <p:sp>
        <p:nvSpPr>
          <p:cNvPr id="4" name="Shape 1"/>
          <p:cNvSpPr/>
          <p:nvPr/>
        </p:nvSpPr>
        <p:spPr>
          <a:xfrm>
            <a:off x="6339364" y="1754386"/>
            <a:ext cx="7438073" cy="1771888"/>
          </a:xfrm>
          <a:prstGeom prst="roundRect">
            <a:avLst>
              <a:gd name="adj" fmla="val 2063"/>
            </a:avLst>
          </a:prstGeom>
          <a:solidFill>
            <a:srgbClr val="315251"/>
          </a:solidFill>
          <a:ln/>
        </p:spPr>
        <p:txBody>
          <a:bodyPr/>
          <a:lstStyle/>
          <a:p>
            <a:endParaRPr lang="en-IN"/>
          </a:p>
        </p:txBody>
      </p:sp>
      <p:sp>
        <p:nvSpPr>
          <p:cNvPr id="5" name="Text 2"/>
          <p:cNvSpPr/>
          <p:nvPr/>
        </p:nvSpPr>
        <p:spPr>
          <a:xfrm>
            <a:off x="6583085" y="1998107"/>
            <a:ext cx="2867382" cy="358378"/>
          </a:xfrm>
          <a:prstGeom prst="rect">
            <a:avLst/>
          </a:prstGeom>
          <a:noFill/>
          <a:ln/>
        </p:spPr>
        <p:txBody>
          <a:bodyPr wrap="none" lIns="0" tIns="0" rIns="0" bIns="0" rtlCol="0" anchor="t"/>
          <a:lstStyle/>
          <a:p>
            <a:pPr marL="0" indent="0">
              <a:lnSpc>
                <a:spcPts val="2800"/>
              </a:lnSpc>
              <a:buNone/>
            </a:pPr>
            <a:r>
              <a:rPr lang="en-US" sz="2250" dirty="0">
                <a:solidFill>
                  <a:srgbClr val="F9EEE7"/>
                </a:solidFill>
                <a:latin typeface="Quattrocento" pitchFamily="34" charset="0"/>
                <a:ea typeface="Quattrocento" pitchFamily="34" charset="-122"/>
                <a:cs typeface="Quattrocento" pitchFamily="34" charset="-120"/>
              </a:rPr>
              <a:t>Mission</a:t>
            </a:r>
            <a:endParaRPr lang="en-US" sz="2250" dirty="0"/>
          </a:p>
        </p:txBody>
      </p:sp>
      <p:sp>
        <p:nvSpPr>
          <p:cNvPr id="6" name="Text 3"/>
          <p:cNvSpPr/>
          <p:nvPr/>
        </p:nvSpPr>
        <p:spPr>
          <a:xfrm>
            <a:off x="6583085" y="2502694"/>
            <a:ext cx="6950631" cy="779859"/>
          </a:xfrm>
          <a:prstGeom prst="rect">
            <a:avLst/>
          </a:prstGeom>
          <a:noFill/>
          <a:ln/>
        </p:spPr>
        <p:txBody>
          <a:bodyPr wrap="square" lIns="0" tIns="0" rIns="0" bIns="0" rtlCol="0" anchor="t"/>
          <a:lstStyle/>
          <a:p>
            <a:pPr marL="0" indent="0">
              <a:lnSpc>
                <a:spcPts val="3050"/>
              </a:lnSpc>
              <a:buNone/>
            </a:pPr>
            <a:r>
              <a:rPr lang="en-US" sz="1900" dirty="0">
                <a:solidFill>
                  <a:srgbClr val="F9EEE7"/>
                </a:solidFill>
                <a:latin typeface="Quattrocento" pitchFamily="34" charset="0"/>
                <a:ea typeface="Quattrocento" pitchFamily="34" charset="-122"/>
                <a:cs typeface="Quattrocento" pitchFamily="34" charset="-120"/>
              </a:rPr>
              <a:t>Democratize access to fashion with high-quality, trendy apparel for India's diverse customers.</a:t>
            </a:r>
            <a:endParaRPr lang="en-US" sz="1900" dirty="0"/>
          </a:p>
        </p:txBody>
      </p:sp>
      <p:sp>
        <p:nvSpPr>
          <p:cNvPr id="7" name="Shape 4"/>
          <p:cNvSpPr/>
          <p:nvPr/>
        </p:nvSpPr>
        <p:spPr>
          <a:xfrm>
            <a:off x="6339364" y="3769995"/>
            <a:ext cx="7438073" cy="1771888"/>
          </a:xfrm>
          <a:prstGeom prst="roundRect">
            <a:avLst>
              <a:gd name="adj" fmla="val 2063"/>
            </a:avLst>
          </a:prstGeom>
          <a:solidFill>
            <a:srgbClr val="315251"/>
          </a:solidFill>
          <a:ln/>
        </p:spPr>
        <p:txBody>
          <a:bodyPr/>
          <a:lstStyle/>
          <a:p>
            <a:endParaRPr lang="en-IN"/>
          </a:p>
        </p:txBody>
      </p:sp>
      <p:sp>
        <p:nvSpPr>
          <p:cNvPr id="8" name="Text 5"/>
          <p:cNvSpPr/>
          <p:nvPr/>
        </p:nvSpPr>
        <p:spPr>
          <a:xfrm>
            <a:off x="6583085" y="4013716"/>
            <a:ext cx="2867382" cy="358378"/>
          </a:xfrm>
          <a:prstGeom prst="rect">
            <a:avLst/>
          </a:prstGeom>
          <a:noFill/>
          <a:ln/>
        </p:spPr>
        <p:txBody>
          <a:bodyPr wrap="none" lIns="0" tIns="0" rIns="0" bIns="0" rtlCol="0" anchor="t"/>
          <a:lstStyle/>
          <a:p>
            <a:pPr marL="0" indent="0">
              <a:lnSpc>
                <a:spcPts val="2800"/>
              </a:lnSpc>
              <a:buNone/>
            </a:pPr>
            <a:r>
              <a:rPr lang="en-US" sz="2250" dirty="0">
                <a:solidFill>
                  <a:srgbClr val="F9EEE7"/>
                </a:solidFill>
                <a:latin typeface="Quattrocento" pitchFamily="34" charset="0"/>
                <a:ea typeface="Quattrocento" pitchFamily="34" charset="-122"/>
                <a:cs typeface="Quattrocento" pitchFamily="34" charset="-120"/>
              </a:rPr>
              <a:t>Vision</a:t>
            </a:r>
            <a:endParaRPr lang="en-US" sz="2250" dirty="0"/>
          </a:p>
        </p:txBody>
      </p:sp>
      <p:sp>
        <p:nvSpPr>
          <p:cNvPr id="9" name="Text 6"/>
          <p:cNvSpPr/>
          <p:nvPr/>
        </p:nvSpPr>
        <p:spPr>
          <a:xfrm>
            <a:off x="6583085" y="4518303"/>
            <a:ext cx="6950631" cy="779859"/>
          </a:xfrm>
          <a:prstGeom prst="rect">
            <a:avLst/>
          </a:prstGeom>
          <a:noFill/>
          <a:ln/>
        </p:spPr>
        <p:txBody>
          <a:bodyPr wrap="square" lIns="0" tIns="0" rIns="0" bIns="0" rtlCol="0" anchor="t"/>
          <a:lstStyle/>
          <a:p>
            <a:pPr marL="0" indent="0">
              <a:lnSpc>
                <a:spcPts val="3050"/>
              </a:lnSpc>
              <a:buNone/>
            </a:pPr>
            <a:r>
              <a:rPr lang="en-US" sz="1900" dirty="0">
                <a:solidFill>
                  <a:srgbClr val="F9EEE7"/>
                </a:solidFill>
                <a:latin typeface="Quattrocento" pitchFamily="34" charset="0"/>
                <a:ea typeface="Quattrocento" pitchFamily="34" charset="-122"/>
                <a:cs typeface="Quattrocento" pitchFamily="34" charset="-120"/>
              </a:rPr>
              <a:t>Become India's preferred fashion platform with latest styles and seamless shopping experience.</a:t>
            </a:r>
            <a:endParaRPr lang="en-US" sz="1900" dirty="0"/>
          </a:p>
        </p:txBody>
      </p:sp>
      <p:sp>
        <p:nvSpPr>
          <p:cNvPr id="10" name="Shape 7"/>
          <p:cNvSpPr/>
          <p:nvPr/>
        </p:nvSpPr>
        <p:spPr>
          <a:xfrm>
            <a:off x="6339364" y="5785604"/>
            <a:ext cx="7438073" cy="1771888"/>
          </a:xfrm>
          <a:prstGeom prst="roundRect">
            <a:avLst>
              <a:gd name="adj" fmla="val 2063"/>
            </a:avLst>
          </a:prstGeom>
          <a:solidFill>
            <a:srgbClr val="315251"/>
          </a:solidFill>
          <a:ln/>
        </p:spPr>
        <p:txBody>
          <a:bodyPr/>
          <a:lstStyle/>
          <a:p>
            <a:endParaRPr lang="en-IN"/>
          </a:p>
        </p:txBody>
      </p:sp>
      <p:sp>
        <p:nvSpPr>
          <p:cNvPr id="11" name="Text 8"/>
          <p:cNvSpPr/>
          <p:nvPr/>
        </p:nvSpPr>
        <p:spPr>
          <a:xfrm>
            <a:off x="6583085" y="6029325"/>
            <a:ext cx="2867382" cy="358378"/>
          </a:xfrm>
          <a:prstGeom prst="rect">
            <a:avLst/>
          </a:prstGeom>
          <a:noFill/>
          <a:ln/>
        </p:spPr>
        <p:txBody>
          <a:bodyPr wrap="none" lIns="0" tIns="0" rIns="0" bIns="0" rtlCol="0" anchor="t"/>
          <a:lstStyle/>
          <a:p>
            <a:pPr marL="0" indent="0">
              <a:lnSpc>
                <a:spcPts val="2800"/>
              </a:lnSpc>
              <a:buNone/>
            </a:pPr>
            <a:r>
              <a:rPr lang="en-US" sz="2250" dirty="0">
                <a:solidFill>
                  <a:srgbClr val="F9EEE7"/>
                </a:solidFill>
                <a:latin typeface="Quattrocento" pitchFamily="34" charset="0"/>
                <a:ea typeface="Quattrocento" pitchFamily="34" charset="-122"/>
                <a:cs typeface="Quattrocento" pitchFamily="34" charset="-120"/>
              </a:rPr>
              <a:t>Values</a:t>
            </a:r>
            <a:endParaRPr lang="en-US" sz="2250" dirty="0"/>
          </a:p>
        </p:txBody>
      </p:sp>
      <p:sp>
        <p:nvSpPr>
          <p:cNvPr id="12" name="Text 9"/>
          <p:cNvSpPr/>
          <p:nvPr/>
        </p:nvSpPr>
        <p:spPr>
          <a:xfrm>
            <a:off x="6583085" y="6533912"/>
            <a:ext cx="6950631" cy="779859"/>
          </a:xfrm>
          <a:prstGeom prst="rect">
            <a:avLst/>
          </a:prstGeom>
          <a:noFill/>
          <a:ln/>
        </p:spPr>
        <p:txBody>
          <a:bodyPr wrap="square" lIns="0" tIns="0" rIns="0" bIns="0" rtlCol="0" anchor="t"/>
          <a:lstStyle/>
          <a:p>
            <a:pPr marL="0" indent="0">
              <a:lnSpc>
                <a:spcPts val="3050"/>
              </a:lnSpc>
              <a:buNone/>
            </a:pPr>
            <a:r>
              <a:rPr lang="en-US" sz="1900" dirty="0">
                <a:solidFill>
                  <a:srgbClr val="F9EEE7"/>
                </a:solidFill>
                <a:latin typeface="Quattrocento" pitchFamily="34" charset="0"/>
                <a:ea typeface="Quattrocento" pitchFamily="34" charset="-122"/>
                <a:cs typeface="Quattrocento" pitchFamily="34" charset="-120"/>
              </a:rPr>
              <a:t>Customer-centricity, fashion innovation, and accessibility in pricing and trends.</a:t>
            </a:r>
            <a:endParaRPr lang="en-US" sz="19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8FB45-52F0-0332-1435-66B5110D42C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2A54989-67DD-C9CD-C0F1-E9E4B134DDA8}"/>
              </a:ext>
            </a:extLst>
          </p:cNvPr>
          <p:cNvPicPr>
            <a:picLocks noChangeAspect="1"/>
          </p:cNvPicPr>
          <p:nvPr/>
        </p:nvPicPr>
        <p:blipFill>
          <a:blip r:embed="rId3"/>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646FAC6D-5920-8AB9-52ED-16F8D4962539}"/>
              </a:ext>
            </a:extLst>
          </p:cNvPr>
          <p:cNvSpPr/>
          <p:nvPr/>
        </p:nvSpPr>
        <p:spPr>
          <a:xfrm>
            <a:off x="6267331" y="613648"/>
            <a:ext cx="7582138" cy="1312545"/>
          </a:xfrm>
          <a:prstGeom prst="rect">
            <a:avLst/>
          </a:prstGeom>
          <a:noFill/>
          <a:ln/>
        </p:spPr>
        <p:txBody>
          <a:bodyPr wrap="square" lIns="0" tIns="0" rIns="0" bIns="0" rtlCol="0" anchor="t"/>
          <a:lstStyle/>
          <a:p>
            <a:pPr marL="0" indent="0">
              <a:lnSpc>
                <a:spcPts val="5150"/>
              </a:lnSpc>
              <a:buNone/>
            </a:pPr>
            <a:r>
              <a:rPr lang="en-US" sz="4100" dirty="0">
                <a:solidFill>
                  <a:srgbClr val="FFD9BE"/>
                </a:solidFill>
                <a:latin typeface="Quattrocento" pitchFamily="34" charset="0"/>
                <a:ea typeface="Quattrocento" pitchFamily="34" charset="-122"/>
                <a:cs typeface="Quattrocento" pitchFamily="34" charset="-120"/>
              </a:rPr>
              <a:t>Marketing and Engagement Strategies</a:t>
            </a:r>
            <a:endParaRPr lang="en-US" sz="4100" dirty="0"/>
          </a:p>
        </p:txBody>
      </p:sp>
      <p:pic>
        <p:nvPicPr>
          <p:cNvPr id="4" name="Image 1" descr="preencoded.png">
            <a:extLst>
              <a:ext uri="{FF2B5EF4-FFF2-40B4-BE49-F238E27FC236}">
                <a16:creationId xmlns:a16="http://schemas.microsoft.com/office/drawing/2014/main" id="{BACEDE9C-AB42-A215-F319-692D5EDCF242}"/>
              </a:ext>
            </a:extLst>
          </p:cNvPr>
          <p:cNvPicPr>
            <a:picLocks noChangeAspect="1"/>
          </p:cNvPicPr>
          <p:nvPr/>
        </p:nvPicPr>
        <p:blipFill>
          <a:blip r:embed="rId4"/>
          <a:stretch>
            <a:fillRect/>
          </a:stretch>
        </p:blipFill>
        <p:spPr>
          <a:xfrm>
            <a:off x="6267331" y="2260878"/>
            <a:ext cx="1115616" cy="1784985"/>
          </a:xfrm>
          <a:prstGeom prst="rect">
            <a:avLst/>
          </a:prstGeom>
        </p:spPr>
      </p:pic>
      <p:sp>
        <p:nvSpPr>
          <p:cNvPr id="5" name="Text 1">
            <a:extLst>
              <a:ext uri="{FF2B5EF4-FFF2-40B4-BE49-F238E27FC236}">
                <a16:creationId xmlns:a16="http://schemas.microsoft.com/office/drawing/2014/main" id="{17131119-A049-BB8A-6CBA-915B1CF70124}"/>
              </a:ext>
            </a:extLst>
          </p:cNvPr>
          <p:cNvSpPr/>
          <p:nvPr/>
        </p:nvSpPr>
        <p:spPr>
          <a:xfrm>
            <a:off x="7717631" y="2484001"/>
            <a:ext cx="2779038" cy="328136"/>
          </a:xfrm>
          <a:prstGeom prst="rect">
            <a:avLst/>
          </a:prstGeom>
          <a:noFill/>
          <a:ln/>
        </p:spPr>
        <p:txBody>
          <a:bodyPr wrap="none" lIns="0" tIns="0" rIns="0" bIns="0" rtlCol="0" anchor="t"/>
          <a:lstStyle/>
          <a:p>
            <a:pPr marL="0" indent="0" algn="l">
              <a:lnSpc>
                <a:spcPts val="2550"/>
              </a:lnSpc>
              <a:buNone/>
            </a:pPr>
            <a:r>
              <a:rPr lang="en-US" sz="2050" dirty="0">
                <a:solidFill>
                  <a:srgbClr val="F9EEE7"/>
                </a:solidFill>
                <a:latin typeface="Quattrocento" pitchFamily="34" charset="0"/>
                <a:ea typeface="Quattrocento" pitchFamily="34" charset="-122"/>
                <a:cs typeface="Quattrocento" pitchFamily="34" charset="-120"/>
              </a:rPr>
              <a:t>Influencer Partnerships</a:t>
            </a:r>
            <a:endParaRPr lang="en-US" sz="2050" dirty="0"/>
          </a:p>
        </p:txBody>
      </p:sp>
      <p:sp>
        <p:nvSpPr>
          <p:cNvPr id="6" name="Text 2">
            <a:extLst>
              <a:ext uri="{FF2B5EF4-FFF2-40B4-BE49-F238E27FC236}">
                <a16:creationId xmlns:a16="http://schemas.microsoft.com/office/drawing/2014/main" id="{98F97508-F744-4677-C1F3-4B2719266C60}"/>
              </a:ext>
            </a:extLst>
          </p:cNvPr>
          <p:cNvSpPr/>
          <p:nvPr/>
        </p:nvSpPr>
        <p:spPr>
          <a:xfrm>
            <a:off x="7717631" y="2945963"/>
            <a:ext cx="6131838" cy="713899"/>
          </a:xfrm>
          <a:prstGeom prst="rect">
            <a:avLst/>
          </a:prstGeom>
          <a:noFill/>
          <a:ln/>
        </p:spPr>
        <p:txBody>
          <a:bodyPr wrap="square" lIns="0" tIns="0" rIns="0" bIns="0" rtlCol="0" anchor="t"/>
          <a:lstStyle/>
          <a:p>
            <a:pPr marL="0" indent="0" algn="l">
              <a:lnSpc>
                <a:spcPts val="2800"/>
              </a:lnSpc>
              <a:buNone/>
            </a:pPr>
            <a:r>
              <a:rPr lang="en-US" sz="1750" dirty="0">
                <a:solidFill>
                  <a:srgbClr val="F9EEE7"/>
                </a:solidFill>
                <a:latin typeface="Quattrocento" pitchFamily="34" charset="0"/>
                <a:ea typeface="Quattrocento" pitchFamily="34" charset="-122"/>
                <a:cs typeface="Quattrocento" pitchFamily="34" charset="-120"/>
              </a:rPr>
              <a:t>Collaborate with fashion icons to drive engagement and sales.</a:t>
            </a:r>
            <a:endParaRPr lang="en-US" sz="1750" dirty="0"/>
          </a:p>
        </p:txBody>
      </p:sp>
      <p:pic>
        <p:nvPicPr>
          <p:cNvPr id="7" name="Image 2" descr="preencoded.png">
            <a:extLst>
              <a:ext uri="{FF2B5EF4-FFF2-40B4-BE49-F238E27FC236}">
                <a16:creationId xmlns:a16="http://schemas.microsoft.com/office/drawing/2014/main" id="{94E3E54B-F473-4E0A-27BD-4DE8C7B4B766}"/>
              </a:ext>
            </a:extLst>
          </p:cNvPr>
          <p:cNvPicPr>
            <a:picLocks noChangeAspect="1"/>
          </p:cNvPicPr>
          <p:nvPr/>
        </p:nvPicPr>
        <p:blipFill>
          <a:blip r:embed="rId5"/>
          <a:stretch>
            <a:fillRect/>
          </a:stretch>
        </p:blipFill>
        <p:spPr>
          <a:xfrm>
            <a:off x="6267331" y="4045863"/>
            <a:ext cx="1115616" cy="1784985"/>
          </a:xfrm>
          <a:prstGeom prst="rect">
            <a:avLst/>
          </a:prstGeom>
        </p:spPr>
      </p:pic>
      <p:sp>
        <p:nvSpPr>
          <p:cNvPr id="8" name="Text 3">
            <a:extLst>
              <a:ext uri="{FF2B5EF4-FFF2-40B4-BE49-F238E27FC236}">
                <a16:creationId xmlns:a16="http://schemas.microsoft.com/office/drawing/2014/main" id="{553B643B-D427-91FF-15A6-C446C88AE703}"/>
              </a:ext>
            </a:extLst>
          </p:cNvPr>
          <p:cNvSpPr/>
          <p:nvPr/>
        </p:nvSpPr>
        <p:spPr>
          <a:xfrm>
            <a:off x="7717631" y="4268986"/>
            <a:ext cx="2870359" cy="328136"/>
          </a:xfrm>
          <a:prstGeom prst="rect">
            <a:avLst/>
          </a:prstGeom>
          <a:noFill/>
          <a:ln/>
        </p:spPr>
        <p:txBody>
          <a:bodyPr wrap="none" lIns="0" tIns="0" rIns="0" bIns="0" rtlCol="0" anchor="t"/>
          <a:lstStyle/>
          <a:p>
            <a:pPr marL="0" indent="0" algn="l">
              <a:lnSpc>
                <a:spcPts val="2550"/>
              </a:lnSpc>
              <a:buNone/>
            </a:pPr>
            <a:r>
              <a:rPr lang="en-US" sz="2050" dirty="0">
                <a:solidFill>
                  <a:srgbClr val="F9EEE7"/>
                </a:solidFill>
                <a:latin typeface="Quattrocento" pitchFamily="34" charset="0"/>
                <a:ea typeface="Quattrocento" pitchFamily="34" charset="-122"/>
                <a:cs typeface="Quattrocento" pitchFamily="34" charset="-120"/>
              </a:rPr>
              <a:t>Social Media Campaigns</a:t>
            </a:r>
            <a:endParaRPr lang="en-US" sz="2050" dirty="0"/>
          </a:p>
        </p:txBody>
      </p:sp>
      <p:sp>
        <p:nvSpPr>
          <p:cNvPr id="9" name="Text 4">
            <a:extLst>
              <a:ext uri="{FF2B5EF4-FFF2-40B4-BE49-F238E27FC236}">
                <a16:creationId xmlns:a16="http://schemas.microsoft.com/office/drawing/2014/main" id="{696C8D58-E34E-B1E0-AFF1-E0B22D37CC0F}"/>
              </a:ext>
            </a:extLst>
          </p:cNvPr>
          <p:cNvSpPr/>
          <p:nvPr/>
        </p:nvSpPr>
        <p:spPr>
          <a:xfrm>
            <a:off x="7717631" y="4730948"/>
            <a:ext cx="6131838" cy="713899"/>
          </a:xfrm>
          <a:prstGeom prst="rect">
            <a:avLst/>
          </a:prstGeom>
          <a:noFill/>
          <a:ln/>
        </p:spPr>
        <p:txBody>
          <a:bodyPr wrap="square" lIns="0" tIns="0" rIns="0" bIns="0" rtlCol="0" anchor="t"/>
          <a:lstStyle/>
          <a:p>
            <a:pPr marL="0" indent="0" algn="l">
              <a:lnSpc>
                <a:spcPts val="2800"/>
              </a:lnSpc>
              <a:buNone/>
            </a:pPr>
            <a:r>
              <a:rPr lang="en-US" sz="1750" dirty="0">
                <a:solidFill>
                  <a:srgbClr val="F9EEE7"/>
                </a:solidFill>
                <a:latin typeface="Quattrocento" pitchFamily="34" charset="0"/>
                <a:ea typeface="Quattrocento" pitchFamily="34" charset="-122"/>
                <a:cs typeface="Quattrocento" pitchFamily="34" charset="-120"/>
              </a:rPr>
              <a:t>Develop campaigns around major sales events and style trends.</a:t>
            </a:r>
            <a:endParaRPr lang="en-US" sz="1750" dirty="0"/>
          </a:p>
        </p:txBody>
      </p:sp>
      <p:pic>
        <p:nvPicPr>
          <p:cNvPr id="10" name="Image 3" descr="preencoded.png">
            <a:extLst>
              <a:ext uri="{FF2B5EF4-FFF2-40B4-BE49-F238E27FC236}">
                <a16:creationId xmlns:a16="http://schemas.microsoft.com/office/drawing/2014/main" id="{1F033176-6DB6-AA34-5324-7B8A1F8B5141}"/>
              </a:ext>
            </a:extLst>
          </p:cNvPr>
          <p:cNvPicPr>
            <a:picLocks noChangeAspect="1"/>
          </p:cNvPicPr>
          <p:nvPr/>
        </p:nvPicPr>
        <p:blipFill>
          <a:blip r:embed="rId6"/>
          <a:stretch>
            <a:fillRect/>
          </a:stretch>
        </p:blipFill>
        <p:spPr>
          <a:xfrm>
            <a:off x="6267331" y="5830848"/>
            <a:ext cx="1115616" cy="1784985"/>
          </a:xfrm>
          <a:prstGeom prst="rect">
            <a:avLst/>
          </a:prstGeom>
        </p:spPr>
      </p:pic>
      <p:sp>
        <p:nvSpPr>
          <p:cNvPr id="11" name="Text 5">
            <a:extLst>
              <a:ext uri="{FF2B5EF4-FFF2-40B4-BE49-F238E27FC236}">
                <a16:creationId xmlns:a16="http://schemas.microsoft.com/office/drawing/2014/main" id="{BFAA4800-3A7B-2912-8FBD-746A5B856A56}"/>
              </a:ext>
            </a:extLst>
          </p:cNvPr>
          <p:cNvSpPr/>
          <p:nvPr/>
        </p:nvSpPr>
        <p:spPr>
          <a:xfrm>
            <a:off x="7717631" y="6053971"/>
            <a:ext cx="2764036" cy="328136"/>
          </a:xfrm>
          <a:prstGeom prst="rect">
            <a:avLst/>
          </a:prstGeom>
          <a:noFill/>
          <a:ln/>
        </p:spPr>
        <p:txBody>
          <a:bodyPr wrap="none" lIns="0" tIns="0" rIns="0" bIns="0" rtlCol="0" anchor="t"/>
          <a:lstStyle/>
          <a:p>
            <a:pPr marL="0" indent="0" algn="l">
              <a:lnSpc>
                <a:spcPts val="2550"/>
              </a:lnSpc>
              <a:buNone/>
            </a:pPr>
            <a:r>
              <a:rPr lang="en-US" sz="2050" dirty="0">
                <a:solidFill>
                  <a:srgbClr val="F9EEE7"/>
                </a:solidFill>
                <a:latin typeface="Quattrocento" pitchFamily="34" charset="0"/>
                <a:ea typeface="Quattrocento" pitchFamily="34" charset="-122"/>
                <a:cs typeface="Quattrocento" pitchFamily="34" charset="-120"/>
              </a:rPr>
              <a:t>Personalized Marketing</a:t>
            </a:r>
            <a:endParaRPr lang="en-US" sz="2050" dirty="0"/>
          </a:p>
        </p:txBody>
      </p:sp>
      <p:sp>
        <p:nvSpPr>
          <p:cNvPr id="12" name="Text 6">
            <a:extLst>
              <a:ext uri="{FF2B5EF4-FFF2-40B4-BE49-F238E27FC236}">
                <a16:creationId xmlns:a16="http://schemas.microsoft.com/office/drawing/2014/main" id="{46FF1136-21EF-C5DA-03E7-736B1876E392}"/>
              </a:ext>
            </a:extLst>
          </p:cNvPr>
          <p:cNvSpPr/>
          <p:nvPr/>
        </p:nvSpPr>
        <p:spPr>
          <a:xfrm>
            <a:off x="7717631" y="6515933"/>
            <a:ext cx="6131838" cy="713899"/>
          </a:xfrm>
          <a:prstGeom prst="rect">
            <a:avLst/>
          </a:prstGeom>
          <a:noFill/>
          <a:ln/>
        </p:spPr>
        <p:txBody>
          <a:bodyPr wrap="square" lIns="0" tIns="0" rIns="0" bIns="0" rtlCol="0" anchor="t"/>
          <a:lstStyle/>
          <a:p>
            <a:pPr marL="0" indent="0" algn="l">
              <a:lnSpc>
                <a:spcPts val="2800"/>
              </a:lnSpc>
              <a:buNone/>
            </a:pPr>
            <a:r>
              <a:rPr lang="en-US" sz="1750" dirty="0">
                <a:solidFill>
                  <a:srgbClr val="F9EEE7"/>
                </a:solidFill>
                <a:latin typeface="Quattrocento" pitchFamily="34" charset="0"/>
                <a:ea typeface="Quattrocento" pitchFamily="34" charset="-122"/>
                <a:cs typeface="Quattrocento" pitchFamily="34" charset="-120"/>
              </a:rPr>
              <a:t>Use AI for tailored product recommendations and email campaigns.</a:t>
            </a:r>
            <a:endParaRPr lang="en-US" sz="1750" dirty="0"/>
          </a:p>
        </p:txBody>
      </p:sp>
    </p:spTree>
    <p:extLst>
      <p:ext uri="{BB962C8B-B14F-4D97-AF65-F5344CB8AC3E}">
        <p14:creationId xmlns:p14="http://schemas.microsoft.com/office/powerpoint/2010/main" val="857587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94050-E8B5-250F-CB35-74F3F3114CC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559F442-BD5D-1C2F-AE05-46F9C3A05AFD}"/>
              </a:ext>
            </a:extLst>
          </p:cNvPr>
          <p:cNvPicPr>
            <a:picLocks noChangeAspect="1"/>
          </p:cNvPicPr>
          <p:nvPr/>
        </p:nvPicPr>
        <p:blipFill>
          <a:blip r:embed="rId3"/>
          <a:stretch>
            <a:fillRect/>
          </a:stretch>
        </p:blipFill>
        <p:spPr>
          <a:xfrm>
            <a:off x="9144000" y="0"/>
            <a:ext cx="5486400" cy="8231981"/>
          </a:xfrm>
          <a:prstGeom prst="rect">
            <a:avLst/>
          </a:prstGeom>
        </p:spPr>
      </p:pic>
      <p:sp>
        <p:nvSpPr>
          <p:cNvPr id="3" name="Text 0">
            <a:extLst>
              <a:ext uri="{FF2B5EF4-FFF2-40B4-BE49-F238E27FC236}">
                <a16:creationId xmlns:a16="http://schemas.microsoft.com/office/drawing/2014/main" id="{390DB0AA-16FA-8B1B-0E35-4434BBBE1C2A}"/>
              </a:ext>
            </a:extLst>
          </p:cNvPr>
          <p:cNvSpPr/>
          <p:nvPr/>
        </p:nvSpPr>
        <p:spPr>
          <a:xfrm>
            <a:off x="737830" y="579715"/>
            <a:ext cx="4960620" cy="619958"/>
          </a:xfrm>
          <a:prstGeom prst="rect">
            <a:avLst/>
          </a:prstGeom>
          <a:noFill/>
          <a:ln/>
        </p:spPr>
        <p:txBody>
          <a:bodyPr wrap="none" lIns="0" tIns="0" rIns="0" bIns="0" rtlCol="0" anchor="t"/>
          <a:lstStyle/>
          <a:p>
            <a:pPr marL="0" indent="0">
              <a:lnSpc>
                <a:spcPts val="4850"/>
              </a:lnSpc>
              <a:buNone/>
            </a:pPr>
            <a:r>
              <a:rPr lang="en-US" sz="3900" dirty="0">
                <a:solidFill>
                  <a:srgbClr val="FFD9BE"/>
                </a:solidFill>
                <a:latin typeface="Quattrocento" pitchFamily="34" charset="0"/>
                <a:ea typeface="Quattrocento" pitchFamily="34" charset="-122"/>
                <a:cs typeface="Quattrocento" pitchFamily="34" charset="-120"/>
              </a:rPr>
              <a:t>Innovation and Sustainability</a:t>
            </a:r>
            <a:endParaRPr lang="en-US" sz="3900" dirty="0"/>
          </a:p>
        </p:txBody>
      </p:sp>
      <p:pic>
        <p:nvPicPr>
          <p:cNvPr id="4" name="Image 1" descr="preencoded.png">
            <a:extLst>
              <a:ext uri="{FF2B5EF4-FFF2-40B4-BE49-F238E27FC236}">
                <a16:creationId xmlns:a16="http://schemas.microsoft.com/office/drawing/2014/main" id="{753E3026-86C1-6C16-F918-24137FB1D965}"/>
              </a:ext>
            </a:extLst>
          </p:cNvPr>
          <p:cNvPicPr>
            <a:picLocks noChangeAspect="1"/>
          </p:cNvPicPr>
          <p:nvPr/>
        </p:nvPicPr>
        <p:blipFill>
          <a:blip r:embed="rId4"/>
          <a:stretch>
            <a:fillRect/>
          </a:stretch>
        </p:blipFill>
        <p:spPr>
          <a:xfrm>
            <a:off x="737830" y="1515904"/>
            <a:ext cx="526971" cy="526971"/>
          </a:xfrm>
          <a:prstGeom prst="rect">
            <a:avLst/>
          </a:prstGeom>
        </p:spPr>
      </p:pic>
      <p:sp>
        <p:nvSpPr>
          <p:cNvPr id="5" name="Text 1">
            <a:extLst>
              <a:ext uri="{FF2B5EF4-FFF2-40B4-BE49-F238E27FC236}">
                <a16:creationId xmlns:a16="http://schemas.microsoft.com/office/drawing/2014/main" id="{344B8C3A-F7AD-A8A9-EBFD-A2D50069E02A}"/>
              </a:ext>
            </a:extLst>
          </p:cNvPr>
          <p:cNvSpPr/>
          <p:nvPr/>
        </p:nvSpPr>
        <p:spPr>
          <a:xfrm>
            <a:off x="737830" y="2253615"/>
            <a:ext cx="2480310" cy="309920"/>
          </a:xfrm>
          <a:prstGeom prst="rect">
            <a:avLst/>
          </a:prstGeom>
          <a:noFill/>
          <a:ln/>
        </p:spPr>
        <p:txBody>
          <a:bodyPr wrap="none" lIns="0" tIns="0" rIns="0" bIns="0" rtlCol="0" anchor="t"/>
          <a:lstStyle/>
          <a:p>
            <a:pPr marL="0" indent="0" algn="l">
              <a:lnSpc>
                <a:spcPts val="2400"/>
              </a:lnSpc>
              <a:buNone/>
            </a:pPr>
            <a:r>
              <a:rPr lang="en-US" sz="1950" dirty="0">
                <a:solidFill>
                  <a:srgbClr val="F9EEE7"/>
                </a:solidFill>
                <a:latin typeface="Quattrocento" pitchFamily="34" charset="0"/>
                <a:ea typeface="Quattrocento" pitchFamily="34" charset="-122"/>
                <a:cs typeface="Quattrocento" pitchFamily="34" charset="-120"/>
              </a:rPr>
              <a:t>AR Shopping</a:t>
            </a:r>
            <a:endParaRPr lang="en-US" sz="1950" dirty="0"/>
          </a:p>
        </p:txBody>
      </p:sp>
      <p:sp>
        <p:nvSpPr>
          <p:cNvPr id="6" name="Text 2">
            <a:extLst>
              <a:ext uri="{FF2B5EF4-FFF2-40B4-BE49-F238E27FC236}">
                <a16:creationId xmlns:a16="http://schemas.microsoft.com/office/drawing/2014/main" id="{9512D655-F07E-FB85-7526-3577F87415FE}"/>
              </a:ext>
            </a:extLst>
          </p:cNvPr>
          <p:cNvSpPr/>
          <p:nvPr/>
        </p:nvSpPr>
        <p:spPr>
          <a:xfrm>
            <a:off x="737830" y="2689979"/>
            <a:ext cx="7668339" cy="674608"/>
          </a:xfrm>
          <a:prstGeom prst="rect">
            <a:avLst/>
          </a:prstGeom>
          <a:noFill/>
          <a:ln/>
        </p:spPr>
        <p:txBody>
          <a:bodyPr wrap="square" lIns="0" tIns="0" rIns="0" bIns="0" rtlCol="0" anchor="t"/>
          <a:lstStyle/>
          <a:p>
            <a:pPr marL="0" indent="0" algn="l">
              <a:lnSpc>
                <a:spcPts val="2650"/>
              </a:lnSpc>
              <a:buNone/>
            </a:pPr>
            <a:r>
              <a:rPr lang="en-US" sz="1650" dirty="0">
                <a:solidFill>
                  <a:srgbClr val="F9EEE7"/>
                </a:solidFill>
                <a:latin typeface="Quattrocento" pitchFamily="34" charset="0"/>
                <a:ea typeface="Quattrocento" pitchFamily="34" charset="-122"/>
                <a:cs typeface="Quattrocento" pitchFamily="34" charset="-120"/>
              </a:rPr>
              <a:t>Virtual try-on features for a better experience.</a:t>
            </a:r>
            <a:endParaRPr lang="en-US" sz="1650" dirty="0"/>
          </a:p>
        </p:txBody>
      </p:sp>
      <p:pic>
        <p:nvPicPr>
          <p:cNvPr id="7" name="Image 2" descr="preencoded.png">
            <a:extLst>
              <a:ext uri="{FF2B5EF4-FFF2-40B4-BE49-F238E27FC236}">
                <a16:creationId xmlns:a16="http://schemas.microsoft.com/office/drawing/2014/main" id="{A3FED042-A1E5-6A74-AEDB-DFDEA26034E2}"/>
              </a:ext>
            </a:extLst>
          </p:cNvPr>
          <p:cNvPicPr>
            <a:picLocks noChangeAspect="1"/>
          </p:cNvPicPr>
          <p:nvPr/>
        </p:nvPicPr>
        <p:blipFill>
          <a:blip r:embed="rId5"/>
          <a:stretch>
            <a:fillRect/>
          </a:stretch>
        </p:blipFill>
        <p:spPr>
          <a:xfrm>
            <a:off x="737830" y="3997047"/>
            <a:ext cx="526971" cy="526971"/>
          </a:xfrm>
          <a:prstGeom prst="rect">
            <a:avLst/>
          </a:prstGeom>
        </p:spPr>
      </p:pic>
      <p:sp>
        <p:nvSpPr>
          <p:cNvPr id="8" name="Text 3">
            <a:extLst>
              <a:ext uri="{FF2B5EF4-FFF2-40B4-BE49-F238E27FC236}">
                <a16:creationId xmlns:a16="http://schemas.microsoft.com/office/drawing/2014/main" id="{6FEB83E5-EE3A-0C00-970A-25868EEE300D}"/>
              </a:ext>
            </a:extLst>
          </p:cNvPr>
          <p:cNvSpPr/>
          <p:nvPr/>
        </p:nvSpPr>
        <p:spPr>
          <a:xfrm>
            <a:off x="737830" y="4734758"/>
            <a:ext cx="2480310" cy="309920"/>
          </a:xfrm>
          <a:prstGeom prst="rect">
            <a:avLst/>
          </a:prstGeom>
          <a:noFill/>
          <a:ln/>
        </p:spPr>
        <p:txBody>
          <a:bodyPr wrap="none" lIns="0" tIns="0" rIns="0" bIns="0" rtlCol="0" anchor="t"/>
          <a:lstStyle/>
          <a:p>
            <a:pPr marL="0" indent="0" algn="l">
              <a:lnSpc>
                <a:spcPts val="2400"/>
              </a:lnSpc>
              <a:buNone/>
            </a:pPr>
            <a:r>
              <a:rPr lang="en-US" sz="1950" dirty="0">
                <a:solidFill>
                  <a:srgbClr val="F9EEE7"/>
                </a:solidFill>
                <a:latin typeface="Quattrocento" pitchFamily="34" charset="0"/>
                <a:ea typeface="Quattrocento" pitchFamily="34" charset="-122"/>
                <a:cs typeface="Quattrocento" pitchFamily="34" charset="-120"/>
              </a:rPr>
              <a:t>Eco-Friendly Initiatives</a:t>
            </a:r>
            <a:endParaRPr lang="en-US" sz="1950" dirty="0"/>
          </a:p>
        </p:txBody>
      </p:sp>
      <p:sp>
        <p:nvSpPr>
          <p:cNvPr id="9" name="Text 4">
            <a:extLst>
              <a:ext uri="{FF2B5EF4-FFF2-40B4-BE49-F238E27FC236}">
                <a16:creationId xmlns:a16="http://schemas.microsoft.com/office/drawing/2014/main" id="{EB6A3305-6627-5232-853C-094D5A9AAF9C}"/>
              </a:ext>
            </a:extLst>
          </p:cNvPr>
          <p:cNvSpPr/>
          <p:nvPr/>
        </p:nvSpPr>
        <p:spPr>
          <a:xfrm>
            <a:off x="737830" y="5171123"/>
            <a:ext cx="7668339" cy="337304"/>
          </a:xfrm>
          <a:prstGeom prst="rect">
            <a:avLst/>
          </a:prstGeom>
          <a:noFill/>
          <a:ln/>
        </p:spPr>
        <p:txBody>
          <a:bodyPr wrap="none" lIns="0" tIns="0" rIns="0" bIns="0" rtlCol="0" anchor="t"/>
          <a:lstStyle/>
          <a:p>
            <a:pPr marL="0" indent="0" algn="l">
              <a:lnSpc>
                <a:spcPts val="2650"/>
              </a:lnSpc>
              <a:buNone/>
            </a:pPr>
            <a:r>
              <a:rPr lang="en-US" sz="1650" dirty="0">
                <a:solidFill>
                  <a:srgbClr val="F9EEE7"/>
                </a:solidFill>
                <a:latin typeface="Quattrocento" pitchFamily="34" charset="0"/>
                <a:ea typeface="Quattrocento" pitchFamily="34" charset="-122"/>
                <a:cs typeface="Quattrocento" pitchFamily="34" charset="-120"/>
              </a:rPr>
              <a:t>Sustainable packaging and shipping.</a:t>
            </a:r>
            <a:endParaRPr lang="en-US" sz="1650" dirty="0"/>
          </a:p>
        </p:txBody>
      </p:sp>
      <p:pic>
        <p:nvPicPr>
          <p:cNvPr id="10" name="Image 3" descr="preencoded.png">
            <a:extLst>
              <a:ext uri="{FF2B5EF4-FFF2-40B4-BE49-F238E27FC236}">
                <a16:creationId xmlns:a16="http://schemas.microsoft.com/office/drawing/2014/main" id="{1D8A12EF-465F-5E92-0804-4D3026DAB2B3}"/>
              </a:ext>
            </a:extLst>
          </p:cNvPr>
          <p:cNvPicPr>
            <a:picLocks noChangeAspect="1"/>
          </p:cNvPicPr>
          <p:nvPr/>
        </p:nvPicPr>
        <p:blipFill>
          <a:blip r:embed="rId6"/>
          <a:stretch>
            <a:fillRect/>
          </a:stretch>
        </p:blipFill>
        <p:spPr>
          <a:xfrm>
            <a:off x="737830" y="6140887"/>
            <a:ext cx="526971" cy="526971"/>
          </a:xfrm>
          <a:prstGeom prst="rect">
            <a:avLst/>
          </a:prstGeom>
        </p:spPr>
      </p:pic>
      <p:sp>
        <p:nvSpPr>
          <p:cNvPr id="11" name="Text 5">
            <a:extLst>
              <a:ext uri="{FF2B5EF4-FFF2-40B4-BE49-F238E27FC236}">
                <a16:creationId xmlns:a16="http://schemas.microsoft.com/office/drawing/2014/main" id="{BCAF1081-3B39-CB5B-EE19-AEDE3A25DDB0}"/>
              </a:ext>
            </a:extLst>
          </p:cNvPr>
          <p:cNvSpPr/>
          <p:nvPr/>
        </p:nvSpPr>
        <p:spPr>
          <a:xfrm>
            <a:off x="737830" y="6878598"/>
            <a:ext cx="2480310" cy="309920"/>
          </a:xfrm>
          <a:prstGeom prst="rect">
            <a:avLst/>
          </a:prstGeom>
          <a:noFill/>
          <a:ln/>
        </p:spPr>
        <p:txBody>
          <a:bodyPr wrap="none" lIns="0" tIns="0" rIns="0" bIns="0" rtlCol="0" anchor="t"/>
          <a:lstStyle/>
          <a:p>
            <a:pPr marL="0" indent="0" algn="l">
              <a:lnSpc>
                <a:spcPts val="2400"/>
              </a:lnSpc>
              <a:buNone/>
            </a:pPr>
            <a:r>
              <a:rPr lang="en-US" sz="1950" dirty="0">
                <a:solidFill>
                  <a:srgbClr val="F9EEE7"/>
                </a:solidFill>
                <a:latin typeface="Quattrocento" pitchFamily="34" charset="0"/>
                <a:ea typeface="Quattrocento" pitchFamily="34" charset="-122"/>
                <a:cs typeface="Quattrocento" pitchFamily="34" charset="-120"/>
              </a:rPr>
              <a:t>Data-Driven Decisions</a:t>
            </a:r>
            <a:endParaRPr lang="en-US" sz="1950" dirty="0"/>
          </a:p>
        </p:txBody>
      </p:sp>
      <p:sp>
        <p:nvSpPr>
          <p:cNvPr id="12" name="Text 6">
            <a:extLst>
              <a:ext uri="{FF2B5EF4-FFF2-40B4-BE49-F238E27FC236}">
                <a16:creationId xmlns:a16="http://schemas.microsoft.com/office/drawing/2014/main" id="{7B2A1AA8-A52C-A15B-5068-D31839DCE023}"/>
              </a:ext>
            </a:extLst>
          </p:cNvPr>
          <p:cNvSpPr/>
          <p:nvPr/>
        </p:nvSpPr>
        <p:spPr>
          <a:xfrm>
            <a:off x="737830" y="7314962"/>
            <a:ext cx="7668339" cy="337304"/>
          </a:xfrm>
          <a:prstGeom prst="rect">
            <a:avLst/>
          </a:prstGeom>
          <a:noFill/>
          <a:ln/>
        </p:spPr>
        <p:txBody>
          <a:bodyPr wrap="none" lIns="0" tIns="0" rIns="0" bIns="0" rtlCol="0" anchor="t"/>
          <a:lstStyle/>
          <a:p>
            <a:pPr marL="0" indent="0" algn="l">
              <a:lnSpc>
                <a:spcPts val="2650"/>
              </a:lnSpc>
              <a:buNone/>
            </a:pPr>
            <a:r>
              <a:rPr lang="en-US" sz="1650" dirty="0">
                <a:solidFill>
                  <a:srgbClr val="F9EEE7"/>
                </a:solidFill>
                <a:latin typeface="Quattrocento" pitchFamily="34" charset="0"/>
                <a:ea typeface="Quattrocento" pitchFamily="34" charset="-122"/>
                <a:cs typeface="Quattrocento" pitchFamily="34" charset="-120"/>
              </a:rPr>
              <a:t>Predict trends and optimize inventory.</a:t>
            </a:r>
            <a:endParaRPr lang="en-US" sz="1650" dirty="0"/>
          </a:p>
        </p:txBody>
      </p:sp>
    </p:spTree>
    <p:extLst>
      <p:ext uri="{BB962C8B-B14F-4D97-AF65-F5344CB8AC3E}">
        <p14:creationId xmlns:p14="http://schemas.microsoft.com/office/powerpoint/2010/main" val="4239315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81024"/>
          </a:xfrm>
          <a:prstGeom prst="rect">
            <a:avLst/>
          </a:prstGeom>
        </p:spPr>
      </p:pic>
      <p:sp>
        <p:nvSpPr>
          <p:cNvPr id="3" name="Text 0"/>
          <p:cNvSpPr/>
          <p:nvPr/>
        </p:nvSpPr>
        <p:spPr>
          <a:xfrm>
            <a:off x="968693" y="3028117"/>
            <a:ext cx="5550813" cy="583644"/>
          </a:xfrm>
          <a:prstGeom prst="rect">
            <a:avLst/>
          </a:prstGeom>
          <a:noFill/>
          <a:ln/>
        </p:spPr>
        <p:txBody>
          <a:bodyPr wrap="none" lIns="0" tIns="0" rIns="0" bIns="0" rtlCol="0" anchor="t"/>
          <a:lstStyle/>
          <a:p>
            <a:pPr marL="0" indent="0">
              <a:lnSpc>
                <a:spcPts val="4550"/>
              </a:lnSpc>
              <a:buNone/>
            </a:pPr>
            <a:r>
              <a:rPr lang="en-US" sz="3650" dirty="0">
                <a:solidFill>
                  <a:srgbClr val="FFD9BE"/>
                </a:solidFill>
                <a:latin typeface="Quattrocento" pitchFamily="34" charset="0"/>
                <a:ea typeface="Quattrocento" pitchFamily="34" charset="-122"/>
                <a:cs typeface="Quattrocento" pitchFamily="34" charset="-120"/>
              </a:rPr>
              <a:t>Implementation Roadmap</a:t>
            </a:r>
            <a:endParaRPr lang="en-US" sz="3650" dirty="0"/>
          </a:p>
        </p:txBody>
      </p:sp>
      <p:sp>
        <p:nvSpPr>
          <p:cNvPr id="4" name="Shape 1"/>
          <p:cNvSpPr/>
          <p:nvPr/>
        </p:nvSpPr>
        <p:spPr>
          <a:xfrm>
            <a:off x="1254919" y="3909417"/>
            <a:ext cx="22860" cy="3773091"/>
          </a:xfrm>
          <a:prstGeom prst="roundRect">
            <a:avLst>
              <a:gd name="adj" fmla="val 130238"/>
            </a:avLst>
          </a:prstGeom>
          <a:solidFill>
            <a:srgbClr val="4A6B6A"/>
          </a:solidFill>
          <a:ln/>
        </p:spPr>
        <p:txBody>
          <a:bodyPr/>
          <a:lstStyle/>
          <a:p>
            <a:endParaRPr lang="en-IN"/>
          </a:p>
        </p:txBody>
      </p:sp>
      <p:sp>
        <p:nvSpPr>
          <p:cNvPr id="5" name="Shape 2"/>
          <p:cNvSpPr/>
          <p:nvPr/>
        </p:nvSpPr>
        <p:spPr>
          <a:xfrm>
            <a:off x="1466731" y="4344472"/>
            <a:ext cx="694611" cy="22860"/>
          </a:xfrm>
          <a:prstGeom prst="roundRect">
            <a:avLst>
              <a:gd name="adj" fmla="val 130238"/>
            </a:avLst>
          </a:prstGeom>
          <a:solidFill>
            <a:srgbClr val="4A6B6A"/>
          </a:solidFill>
          <a:ln/>
        </p:spPr>
        <p:txBody>
          <a:bodyPr/>
          <a:lstStyle/>
          <a:p>
            <a:endParaRPr lang="en-IN"/>
          </a:p>
        </p:txBody>
      </p:sp>
      <p:sp>
        <p:nvSpPr>
          <p:cNvPr id="6" name="Shape 3"/>
          <p:cNvSpPr/>
          <p:nvPr/>
        </p:nvSpPr>
        <p:spPr>
          <a:xfrm>
            <a:off x="1043107" y="4132659"/>
            <a:ext cx="446484" cy="446484"/>
          </a:xfrm>
          <a:prstGeom prst="roundRect">
            <a:avLst>
              <a:gd name="adj" fmla="val 6668"/>
            </a:avLst>
          </a:prstGeom>
          <a:solidFill>
            <a:srgbClr val="315251"/>
          </a:solidFill>
          <a:ln/>
        </p:spPr>
        <p:txBody>
          <a:bodyPr/>
          <a:lstStyle/>
          <a:p>
            <a:endParaRPr lang="en-IN"/>
          </a:p>
        </p:txBody>
      </p:sp>
      <p:sp>
        <p:nvSpPr>
          <p:cNvPr id="7" name="Text 4"/>
          <p:cNvSpPr/>
          <p:nvPr/>
        </p:nvSpPr>
        <p:spPr>
          <a:xfrm>
            <a:off x="1216700" y="4215765"/>
            <a:ext cx="99179" cy="280154"/>
          </a:xfrm>
          <a:prstGeom prst="rect">
            <a:avLst/>
          </a:prstGeom>
          <a:noFill/>
          <a:ln/>
        </p:spPr>
        <p:txBody>
          <a:bodyPr wrap="none" lIns="0" tIns="0" rIns="0" bIns="0" rtlCol="0" anchor="t"/>
          <a:lstStyle/>
          <a:p>
            <a:pPr marL="0" indent="0" algn="ctr">
              <a:lnSpc>
                <a:spcPts val="2200"/>
              </a:lnSpc>
              <a:buNone/>
            </a:pPr>
            <a:r>
              <a:rPr lang="en-US" sz="2200" dirty="0">
                <a:solidFill>
                  <a:srgbClr val="F9EEE7"/>
                </a:solidFill>
                <a:latin typeface="Quattrocento" pitchFamily="34" charset="0"/>
                <a:ea typeface="Quattrocento" pitchFamily="34" charset="-122"/>
                <a:cs typeface="Quattrocento" pitchFamily="34" charset="-120"/>
              </a:rPr>
              <a:t>1</a:t>
            </a:r>
            <a:endParaRPr lang="en-US" sz="2200" dirty="0"/>
          </a:p>
        </p:txBody>
      </p:sp>
      <p:sp>
        <p:nvSpPr>
          <p:cNvPr id="8" name="Text 5"/>
          <p:cNvSpPr/>
          <p:nvPr/>
        </p:nvSpPr>
        <p:spPr>
          <a:xfrm>
            <a:off x="2357914" y="4107894"/>
            <a:ext cx="2653903" cy="291822"/>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Short-Term (0-6 months)</a:t>
            </a:r>
            <a:endParaRPr lang="en-US" sz="1800" dirty="0"/>
          </a:p>
        </p:txBody>
      </p:sp>
      <p:sp>
        <p:nvSpPr>
          <p:cNvPr id="9" name="Text 6"/>
          <p:cNvSpPr/>
          <p:nvPr/>
        </p:nvSpPr>
        <p:spPr>
          <a:xfrm>
            <a:off x="2357914" y="4518779"/>
            <a:ext cx="11303675" cy="317540"/>
          </a:xfrm>
          <a:prstGeom prst="rect">
            <a:avLst/>
          </a:prstGeom>
          <a:noFill/>
          <a:ln/>
        </p:spPr>
        <p:txBody>
          <a:bodyPr wrap="none" lIns="0" tIns="0" rIns="0" bIns="0" rtlCol="0" anchor="t"/>
          <a:lstStyle/>
          <a:p>
            <a:pPr marL="0" indent="0" algn="l">
              <a:lnSpc>
                <a:spcPts val="2500"/>
              </a:lnSpc>
              <a:buNone/>
            </a:pPr>
            <a:r>
              <a:rPr lang="en-US" sz="1550" dirty="0">
                <a:solidFill>
                  <a:srgbClr val="F9EEE7"/>
                </a:solidFill>
                <a:latin typeface="Quattrocento" pitchFamily="34" charset="0"/>
                <a:ea typeface="Quattrocento" pitchFamily="34" charset="-122"/>
                <a:cs typeface="Quattrocento" pitchFamily="34" charset="-120"/>
              </a:rPr>
              <a:t>Improve customer service and launch influencer campaigns.</a:t>
            </a:r>
            <a:endParaRPr lang="en-US" sz="1550" dirty="0"/>
          </a:p>
        </p:txBody>
      </p:sp>
      <p:sp>
        <p:nvSpPr>
          <p:cNvPr id="10" name="Shape 7"/>
          <p:cNvSpPr/>
          <p:nvPr/>
        </p:nvSpPr>
        <p:spPr>
          <a:xfrm>
            <a:off x="1466731" y="5668327"/>
            <a:ext cx="694611" cy="22860"/>
          </a:xfrm>
          <a:prstGeom prst="roundRect">
            <a:avLst>
              <a:gd name="adj" fmla="val 130238"/>
            </a:avLst>
          </a:prstGeom>
          <a:solidFill>
            <a:srgbClr val="4A6B6A"/>
          </a:solidFill>
          <a:ln/>
        </p:spPr>
        <p:txBody>
          <a:bodyPr/>
          <a:lstStyle/>
          <a:p>
            <a:endParaRPr lang="en-IN"/>
          </a:p>
        </p:txBody>
      </p:sp>
      <p:sp>
        <p:nvSpPr>
          <p:cNvPr id="11" name="Shape 8"/>
          <p:cNvSpPr/>
          <p:nvPr/>
        </p:nvSpPr>
        <p:spPr>
          <a:xfrm>
            <a:off x="1043107" y="5456515"/>
            <a:ext cx="446484" cy="446484"/>
          </a:xfrm>
          <a:prstGeom prst="roundRect">
            <a:avLst>
              <a:gd name="adj" fmla="val 6668"/>
            </a:avLst>
          </a:prstGeom>
          <a:solidFill>
            <a:srgbClr val="315251"/>
          </a:solidFill>
          <a:ln/>
        </p:spPr>
        <p:txBody>
          <a:bodyPr/>
          <a:lstStyle/>
          <a:p>
            <a:endParaRPr lang="en-IN"/>
          </a:p>
        </p:txBody>
      </p:sp>
      <p:sp>
        <p:nvSpPr>
          <p:cNvPr id="12" name="Text 9"/>
          <p:cNvSpPr/>
          <p:nvPr/>
        </p:nvSpPr>
        <p:spPr>
          <a:xfrm>
            <a:off x="1191220" y="5539621"/>
            <a:ext cx="150257" cy="280154"/>
          </a:xfrm>
          <a:prstGeom prst="rect">
            <a:avLst/>
          </a:prstGeom>
          <a:noFill/>
          <a:ln/>
        </p:spPr>
        <p:txBody>
          <a:bodyPr wrap="none" lIns="0" tIns="0" rIns="0" bIns="0" rtlCol="0" anchor="t"/>
          <a:lstStyle/>
          <a:p>
            <a:pPr marL="0" indent="0" algn="ctr">
              <a:lnSpc>
                <a:spcPts val="2200"/>
              </a:lnSpc>
              <a:buNone/>
            </a:pPr>
            <a:r>
              <a:rPr lang="en-US" sz="2200" dirty="0">
                <a:solidFill>
                  <a:srgbClr val="F9EEE7"/>
                </a:solidFill>
                <a:latin typeface="Quattrocento" pitchFamily="34" charset="0"/>
                <a:ea typeface="Quattrocento" pitchFamily="34" charset="-122"/>
                <a:cs typeface="Quattrocento" pitchFamily="34" charset="-120"/>
              </a:rPr>
              <a:t>2</a:t>
            </a:r>
            <a:endParaRPr lang="en-US" sz="2200" dirty="0"/>
          </a:p>
        </p:txBody>
      </p:sp>
      <p:sp>
        <p:nvSpPr>
          <p:cNvPr id="13" name="Text 10"/>
          <p:cNvSpPr/>
          <p:nvPr/>
        </p:nvSpPr>
        <p:spPr>
          <a:xfrm>
            <a:off x="2357914" y="5431750"/>
            <a:ext cx="3024664" cy="291822"/>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Medium-Term (6-18 months)</a:t>
            </a:r>
            <a:endParaRPr lang="en-US" sz="1800" dirty="0"/>
          </a:p>
        </p:txBody>
      </p:sp>
      <p:sp>
        <p:nvSpPr>
          <p:cNvPr id="14" name="Text 11"/>
          <p:cNvSpPr/>
          <p:nvPr/>
        </p:nvSpPr>
        <p:spPr>
          <a:xfrm>
            <a:off x="2357914" y="5842635"/>
            <a:ext cx="11303675" cy="317540"/>
          </a:xfrm>
          <a:prstGeom prst="rect">
            <a:avLst/>
          </a:prstGeom>
          <a:noFill/>
          <a:ln/>
        </p:spPr>
        <p:txBody>
          <a:bodyPr wrap="none" lIns="0" tIns="0" rIns="0" bIns="0" rtlCol="0" anchor="t"/>
          <a:lstStyle/>
          <a:p>
            <a:pPr marL="0" indent="0" algn="l">
              <a:lnSpc>
                <a:spcPts val="2500"/>
              </a:lnSpc>
              <a:buNone/>
            </a:pPr>
            <a:r>
              <a:rPr lang="en-US" sz="1550" dirty="0">
                <a:solidFill>
                  <a:srgbClr val="F9EEE7"/>
                </a:solidFill>
                <a:latin typeface="Quattrocento" pitchFamily="34" charset="0"/>
                <a:ea typeface="Quattrocento" pitchFamily="34" charset="-122"/>
                <a:cs typeface="Quattrocento" pitchFamily="34" charset="-120"/>
              </a:rPr>
              <a:t>Expand sustainable products and increase personalized marketing efforts.</a:t>
            </a:r>
            <a:endParaRPr lang="en-US" sz="1550" dirty="0"/>
          </a:p>
        </p:txBody>
      </p:sp>
      <p:sp>
        <p:nvSpPr>
          <p:cNvPr id="15" name="Shape 12"/>
          <p:cNvSpPr/>
          <p:nvPr/>
        </p:nvSpPr>
        <p:spPr>
          <a:xfrm>
            <a:off x="1466731" y="6992183"/>
            <a:ext cx="694611" cy="22860"/>
          </a:xfrm>
          <a:prstGeom prst="roundRect">
            <a:avLst>
              <a:gd name="adj" fmla="val 130238"/>
            </a:avLst>
          </a:prstGeom>
          <a:solidFill>
            <a:srgbClr val="4A6B6A"/>
          </a:solidFill>
          <a:ln/>
        </p:spPr>
        <p:txBody>
          <a:bodyPr/>
          <a:lstStyle/>
          <a:p>
            <a:endParaRPr lang="en-IN"/>
          </a:p>
        </p:txBody>
      </p:sp>
      <p:sp>
        <p:nvSpPr>
          <p:cNvPr id="16" name="Shape 13"/>
          <p:cNvSpPr/>
          <p:nvPr/>
        </p:nvSpPr>
        <p:spPr>
          <a:xfrm>
            <a:off x="1043107" y="6780371"/>
            <a:ext cx="446484" cy="446484"/>
          </a:xfrm>
          <a:prstGeom prst="roundRect">
            <a:avLst>
              <a:gd name="adj" fmla="val 6668"/>
            </a:avLst>
          </a:prstGeom>
          <a:solidFill>
            <a:srgbClr val="315251"/>
          </a:solidFill>
          <a:ln/>
        </p:spPr>
        <p:txBody>
          <a:bodyPr/>
          <a:lstStyle/>
          <a:p>
            <a:endParaRPr lang="en-IN"/>
          </a:p>
        </p:txBody>
      </p:sp>
      <p:sp>
        <p:nvSpPr>
          <p:cNvPr id="17" name="Text 14"/>
          <p:cNvSpPr/>
          <p:nvPr/>
        </p:nvSpPr>
        <p:spPr>
          <a:xfrm>
            <a:off x="1190030" y="6863477"/>
            <a:ext cx="152519" cy="280154"/>
          </a:xfrm>
          <a:prstGeom prst="rect">
            <a:avLst/>
          </a:prstGeom>
          <a:noFill/>
          <a:ln/>
        </p:spPr>
        <p:txBody>
          <a:bodyPr wrap="none" lIns="0" tIns="0" rIns="0" bIns="0" rtlCol="0" anchor="t"/>
          <a:lstStyle/>
          <a:p>
            <a:pPr marL="0" indent="0" algn="ctr">
              <a:lnSpc>
                <a:spcPts val="2200"/>
              </a:lnSpc>
              <a:buNone/>
            </a:pPr>
            <a:r>
              <a:rPr lang="en-US" sz="2200" dirty="0">
                <a:solidFill>
                  <a:srgbClr val="F9EEE7"/>
                </a:solidFill>
                <a:latin typeface="Quattrocento" pitchFamily="34" charset="0"/>
                <a:ea typeface="Quattrocento" pitchFamily="34" charset="-122"/>
                <a:cs typeface="Quattrocento" pitchFamily="34" charset="-120"/>
              </a:rPr>
              <a:t>3</a:t>
            </a:r>
            <a:endParaRPr lang="en-US" sz="2200" dirty="0"/>
          </a:p>
        </p:txBody>
      </p:sp>
      <p:sp>
        <p:nvSpPr>
          <p:cNvPr id="18" name="Text 15"/>
          <p:cNvSpPr/>
          <p:nvPr/>
        </p:nvSpPr>
        <p:spPr>
          <a:xfrm>
            <a:off x="2357914" y="6755606"/>
            <a:ext cx="2773085" cy="291822"/>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Long-Term (18-24 months)</a:t>
            </a:r>
            <a:endParaRPr lang="en-US" sz="1800" dirty="0"/>
          </a:p>
        </p:txBody>
      </p:sp>
      <p:sp>
        <p:nvSpPr>
          <p:cNvPr id="19" name="Text 16"/>
          <p:cNvSpPr/>
          <p:nvPr/>
        </p:nvSpPr>
        <p:spPr>
          <a:xfrm>
            <a:off x="2357914" y="7166491"/>
            <a:ext cx="11303675" cy="317540"/>
          </a:xfrm>
          <a:prstGeom prst="rect">
            <a:avLst/>
          </a:prstGeom>
          <a:noFill/>
          <a:ln/>
        </p:spPr>
        <p:txBody>
          <a:bodyPr wrap="none" lIns="0" tIns="0" rIns="0" bIns="0" rtlCol="0" anchor="t"/>
          <a:lstStyle/>
          <a:p>
            <a:pPr marL="0" indent="0" algn="l">
              <a:lnSpc>
                <a:spcPts val="2500"/>
              </a:lnSpc>
              <a:buNone/>
            </a:pPr>
            <a:r>
              <a:rPr lang="en-US" sz="1550" dirty="0">
                <a:solidFill>
                  <a:srgbClr val="F9EEE7"/>
                </a:solidFill>
                <a:latin typeface="Quattrocento" pitchFamily="34" charset="0"/>
                <a:ea typeface="Quattrocento" pitchFamily="34" charset="-122"/>
                <a:cs typeface="Quattrocento" pitchFamily="34" charset="-120"/>
              </a:rPr>
              <a:t>Establish leadership in sustainable fashion e-commerce and invest in AI technologies.</a:t>
            </a:r>
            <a:endParaRPr lang="en-US" sz="155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8BD5F-6EF2-3FB5-A4F0-7C9F45C425F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4D0E892-1168-CB40-2D87-B795D6B02AEC}"/>
              </a:ext>
            </a:extLst>
          </p:cNvPr>
          <p:cNvPicPr>
            <a:picLocks noChangeAspect="1"/>
          </p:cNvPicPr>
          <p:nvPr/>
        </p:nvPicPr>
        <p:blipFill>
          <a:blip r:embed="rId3"/>
          <a:stretch>
            <a:fillRect/>
          </a:stretch>
        </p:blipFill>
        <p:spPr>
          <a:xfrm>
            <a:off x="-29613" y="0"/>
            <a:ext cx="5486400" cy="8229600"/>
          </a:xfrm>
          <a:prstGeom prst="rect">
            <a:avLst/>
          </a:prstGeom>
        </p:spPr>
      </p:pic>
      <p:sp>
        <p:nvSpPr>
          <p:cNvPr id="3" name="Text 0">
            <a:extLst>
              <a:ext uri="{FF2B5EF4-FFF2-40B4-BE49-F238E27FC236}">
                <a16:creationId xmlns:a16="http://schemas.microsoft.com/office/drawing/2014/main" id="{61F004AD-2EE9-4845-C6B4-09528E6A6D33}"/>
              </a:ext>
            </a:extLst>
          </p:cNvPr>
          <p:cNvSpPr/>
          <p:nvPr/>
        </p:nvSpPr>
        <p:spPr>
          <a:xfrm>
            <a:off x="5456787" y="2414809"/>
            <a:ext cx="9173613" cy="2004060"/>
          </a:xfrm>
          <a:prstGeom prst="rect">
            <a:avLst/>
          </a:prstGeom>
          <a:noFill/>
          <a:ln/>
        </p:spPr>
        <p:txBody>
          <a:bodyPr wrap="square" lIns="0" tIns="0" rIns="0" bIns="0" rtlCol="0" anchor="t"/>
          <a:lstStyle/>
          <a:p>
            <a:pPr marL="0" indent="0" algn="ctr">
              <a:lnSpc>
                <a:spcPts val="7850"/>
              </a:lnSpc>
              <a:buNone/>
            </a:pPr>
            <a:r>
              <a:rPr lang="en-US" sz="6300" dirty="0">
                <a:solidFill>
                  <a:srgbClr val="FFD9BE"/>
                </a:solidFill>
                <a:latin typeface="Quattrocento" pitchFamily="34" charset="0"/>
                <a:ea typeface="Quattrocento" pitchFamily="34" charset="-122"/>
                <a:cs typeface="Quattrocento" pitchFamily="34" charset="-120"/>
              </a:rPr>
              <a:t>RESULTS AND CONCLUSION</a:t>
            </a:r>
            <a:endParaRPr lang="en-US" sz="6300" dirty="0"/>
          </a:p>
        </p:txBody>
      </p:sp>
      <p:sp>
        <p:nvSpPr>
          <p:cNvPr id="4" name="Text 1">
            <a:extLst>
              <a:ext uri="{FF2B5EF4-FFF2-40B4-BE49-F238E27FC236}">
                <a16:creationId xmlns:a16="http://schemas.microsoft.com/office/drawing/2014/main" id="{421645E2-EE2B-B5BC-E783-0967126D0565}"/>
              </a:ext>
            </a:extLst>
          </p:cNvPr>
          <p:cNvSpPr/>
          <p:nvPr/>
        </p:nvSpPr>
        <p:spPr>
          <a:xfrm>
            <a:off x="864037" y="4157067"/>
            <a:ext cx="7415927" cy="1580198"/>
          </a:xfrm>
          <a:prstGeom prst="rect">
            <a:avLst/>
          </a:prstGeom>
          <a:noFill/>
          <a:ln/>
        </p:spPr>
        <p:txBody>
          <a:bodyPr wrap="square" lIns="0" tIns="0" rIns="0" bIns="0" rtlCol="0" anchor="t"/>
          <a:lstStyle/>
          <a:p>
            <a:pPr marL="0" indent="0">
              <a:lnSpc>
                <a:spcPts val="3100"/>
              </a:lnSpc>
              <a:buNone/>
            </a:pPr>
            <a:endParaRPr lang="en-US" sz="1900" dirty="0"/>
          </a:p>
        </p:txBody>
      </p:sp>
    </p:spTree>
    <p:extLst>
      <p:ext uri="{BB962C8B-B14F-4D97-AF65-F5344CB8AC3E}">
        <p14:creationId xmlns:p14="http://schemas.microsoft.com/office/powerpoint/2010/main" val="3751317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41171"/>
          </a:xfrm>
          <a:prstGeom prst="rect">
            <a:avLst/>
          </a:prstGeom>
        </p:spPr>
      </p:pic>
      <p:sp>
        <p:nvSpPr>
          <p:cNvPr id="3" name="Text 0"/>
          <p:cNvSpPr/>
          <p:nvPr/>
        </p:nvSpPr>
        <p:spPr>
          <a:xfrm>
            <a:off x="983933" y="3012145"/>
            <a:ext cx="7150656" cy="726043"/>
          </a:xfrm>
          <a:prstGeom prst="rect">
            <a:avLst/>
          </a:prstGeom>
          <a:noFill/>
          <a:ln/>
        </p:spPr>
        <p:txBody>
          <a:bodyPr wrap="none" lIns="0" tIns="0" rIns="0" bIns="0" rtlCol="0" anchor="t"/>
          <a:lstStyle/>
          <a:p>
            <a:pPr marL="0" indent="0">
              <a:lnSpc>
                <a:spcPts val="5700"/>
              </a:lnSpc>
              <a:buNone/>
            </a:pPr>
            <a:r>
              <a:rPr lang="en-US" sz="4550" dirty="0">
                <a:solidFill>
                  <a:srgbClr val="FFD9BE"/>
                </a:solidFill>
                <a:latin typeface="Quattrocento" pitchFamily="34" charset="0"/>
                <a:ea typeface="Quattrocento" pitchFamily="34" charset="-122"/>
                <a:cs typeface="Quattrocento" pitchFamily="34" charset="-120"/>
              </a:rPr>
              <a:t>Key Insights and Takeaways</a:t>
            </a:r>
            <a:endParaRPr lang="en-US" sz="4550" dirty="0"/>
          </a:p>
        </p:txBody>
      </p:sp>
      <p:sp>
        <p:nvSpPr>
          <p:cNvPr id="4" name="Shape 1"/>
          <p:cNvSpPr/>
          <p:nvPr/>
        </p:nvSpPr>
        <p:spPr>
          <a:xfrm>
            <a:off x="968693" y="5130999"/>
            <a:ext cx="12779964" cy="1428274"/>
          </a:xfrm>
          <a:prstGeom prst="roundRect">
            <a:avLst>
              <a:gd name="adj" fmla="val 1722"/>
            </a:avLst>
          </a:prstGeom>
          <a:noFill/>
          <a:ln w="15240">
            <a:solidFill>
              <a:srgbClr val="FFFFFF">
                <a:alpha val="24000"/>
              </a:srgbClr>
            </a:solidFill>
            <a:prstDash val="solid"/>
          </a:ln>
        </p:spPr>
        <p:txBody>
          <a:bodyPr/>
          <a:lstStyle/>
          <a:p>
            <a:endParaRPr lang="en-IN"/>
          </a:p>
        </p:txBody>
      </p:sp>
      <p:sp>
        <p:nvSpPr>
          <p:cNvPr id="5" name="Shape 2"/>
          <p:cNvSpPr/>
          <p:nvPr/>
        </p:nvSpPr>
        <p:spPr>
          <a:xfrm>
            <a:off x="968693" y="3879337"/>
            <a:ext cx="12779964" cy="1200269"/>
          </a:xfrm>
          <a:prstGeom prst="rect">
            <a:avLst/>
          </a:prstGeom>
          <a:solidFill>
            <a:srgbClr val="FFFFFF">
              <a:alpha val="4000"/>
            </a:srgbClr>
          </a:solidFill>
          <a:ln/>
        </p:spPr>
        <p:txBody>
          <a:bodyPr/>
          <a:lstStyle/>
          <a:p>
            <a:endParaRPr lang="en-IN"/>
          </a:p>
        </p:txBody>
      </p:sp>
      <p:sp>
        <p:nvSpPr>
          <p:cNvPr id="6" name="Text 3"/>
          <p:cNvSpPr/>
          <p:nvPr/>
        </p:nvSpPr>
        <p:spPr>
          <a:xfrm>
            <a:off x="1122011" y="4021812"/>
            <a:ext cx="6008132" cy="891473"/>
          </a:xfrm>
          <a:prstGeom prst="rect">
            <a:avLst/>
          </a:prstGeom>
          <a:noFill/>
          <a:ln/>
        </p:spPr>
        <p:txBody>
          <a:bodyPr wrap="non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1. Enhance service quality with AI-driven support and</a:t>
            </a:r>
          </a:p>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proactive issue resolution.</a:t>
            </a:r>
            <a:endParaRPr lang="en-US" sz="1900" dirty="0"/>
          </a:p>
        </p:txBody>
      </p:sp>
      <p:sp>
        <p:nvSpPr>
          <p:cNvPr id="7" name="Text 4"/>
          <p:cNvSpPr/>
          <p:nvPr/>
        </p:nvSpPr>
        <p:spPr>
          <a:xfrm>
            <a:off x="7674686" y="4097391"/>
            <a:ext cx="5833705" cy="891473"/>
          </a:xfrm>
          <a:prstGeom prst="rect">
            <a:avLst/>
          </a:prstGeom>
          <a:noFill/>
          <a:ln/>
        </p:spPr>
        <p:txBody>
          <a:bodyPr wrap="non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4. Leverage influencers and trend-driven content for </a:t>
            </a:r>
          </a:p>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broader engagement.</a:t>
            </a:r>
            <a:endParaRPr lang="en-US" sz="1900" dirty="0"/>
          </a:p>
        </p:txBody>
      </p:sp>
      <p:sp>
        <p:nvSpPr>
          <p:cNvPr id="9" name="Text 6"/>
          <p:cNvSpPr/>
          <p:nvPr/>
        </p:nvSpPr>
        <p:spPr>
          <a:xfrm>
            <a:off x="1122010" y="5372568"/>
            <a:ext cx="6193190" cy="1030971"/>
          </a:xfrm>
          <a:prstGeom prst="rect">
            <a:avLst/>
          </a:prstGeom>
          <a:noFill/>
          <a:ln/>
        </p:spPr>
        <p:txBody>
          <a:bodyPr wrap="non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2. Launch loyalty programs to retain and reward frequent </a:t>
            </a:r>
          </a:p>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shoppers.</a:t>
            </a:r>
            <a:endParaRPr lang="en-US" sz="1900" dirty="0"/>
          </a:p>
        </p:txBody>
      </p:sp>
      <p:sp>
        <p:nvSpPr>
          <p:cNvPr id="10" name="Text 7"/>
          <p:cNvSpPr/>
          <p:nvPr/>
        </p:nvSpPr>
        <p:spPr>
          <a:xfrm>
            <a:off x="7674686" y="5316845"/>
            <a:ext cx="5864303" cy="1030971"/>
          </a:xfrm>
          <a:prstGeom prst="rect">
            <a:avLst/>
          </a:prstGeom>
          <a:noFill/>
          <a:ln/>
        </p:spPr>
        <p:txBody>
          <a:bodyPr wrap="non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5. Personalize campaigns to target varied demographics</a:t>
            </a:r>
          </a:p>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and regional audiences.</a:t>
            </a:r>
            <a:endParaRPr lang="en-US" sz="1900" dirty="0"/>
          </a:p>
        </p:txBody>
      </p:sp>
      <p:sp>
        <p:nvSpPr>
          <p:cNvPr id="11" name="Shape 8"/>
          <p:cNvSpPr/>
          <p:nvPr/>
        </p:nvSpPr>
        <p:spPr>
          <a:xfrm>
            <a:off x="999291" y="6559272"/>
            <a:ext cx="12749365" cy="1354642"/>
          </a:xfrm>
          <a:prstGeom prst="rect">
            <a:avLst/>
          </a:prstGeom>
          <a:solidFill>
            <a:srgbClr val="FFFFFF">
              <a:alpha val="4000"/>
            </a:srgbClr>
          </a:solidFill>
          <a:ln/>
        </p:spPr>
        <p:txBody>
          <a:bodyPr/>
          <a:lstStyle/>
          <a:p>
            <a:endParaRPr lang="en-IN"/>
          </a:p>
        </p:txBody>
      </p:sp>
      <p:sp>
        <p:nvSpPr>
          <p:cNvPr id="12" name="Text 9"/>
          <p:cNvSpPr/>
          <p:nvPr/>
        </p:nvSpPr>
        <p:spPr>
          <a:xfrm>
            <a:off x="1137241" y="6724412"/>
            <a:ext cx="6236732" cy="981194"/>
          </a:xfrm>
          <a:prstGeom prst="rect">
            <a:avLst/>
          </a:prstGeom>
          <a:noFill/>
          <a:ln/>
        </p:spPr>
        <p:txBody>
          <a:bodyPr wrap="non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3. Diversify into adaptive, sustainable, and regional fashion </a:t>
            </a:r>
          </a:p>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categories.</a:t>
            </a:r>
            <a:endParaRPr lang="en-US" sz="1900" dirty="0"/>
          </a:p>
        </p:txBody>
      </p:sp>
      <p:sp>
        <p:nvSpPr>
          <p:cNvPr id="13" name="Text 10"/>
          <p:cNvSpPr/>
          <p:nvPr/>
        </p:nvSpPr>
        <p:spPr>
          <a:xfrm>
            <a:off x="7674687" y="6715006"/>
            <a:ext cx="5956422" cy="990600"/>
          </a:xfrm>
          <a:prstGeom prst="rect">
            <a:avLst/>
          </a:prstGeom>
          <a:noFill/>
          <a:ln/>
        </p:spPr>
        <p:txBody>
          <a:bodyPr wrap="non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6. Promote eco-friendly collections and adopt </a:t>
            </a:r>
          </a:p>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sustainable practices in logistics and packaging.</a:t>
            </a:r>
            <a:endParaRPr lang="en-US" sz="19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968693" y="3925133"/>
            <a:ext cx="5809059" cy="726043"/>
          </a:xfrm>
          <a:prstGeom prst="rect">
            <a:avLst/>
          </a:prstGeom>
          <a:noFill/>
          <a:ln/>
        </p:spPr>
        <p:txBody>
          <a:bodyPr wrap="none" lIns="0" tIns="0" rIns="0" bIns="0" rtlCol="0" anchor="t"/>
          <a:lstStyle/>
          <a:p>
            <a:pPr marL="0" indent="0">
              <a:lnSpc>
                <a:spcPts val="5700"/>
              </a:lnSpc>
              <a:buNone/>
            </a:pPr>
            <a:r>
              <a:rPr lang="en-US" sz="4550" dirty="0">
                <a:solidFill>
                  <a:srgbClr val="FFD9BE"/>
                </a:solidFill>
                <a:latin typeface="Quattrocento" pitchFamily="34" charset="0"/>
                <a:ea typeface="Quattrocento" pitchFamily="34" charset="-122"/>
                <a:cs typeface="Quattrocento" pitchFamily="34" charset="-120"/>
              </a:rPr>
              <a:t>Conclusion</a:t>
            </a:r>
            <a:endParaRPr lang="en-US" sz="4550" dirty="0"/>
          </a:p>
        </p:txBody>
      </p:sp>
      <p:sp>
        <p:nvSpPr>
          <p:cNvPr id="4" name="Shape 1"/>
          <p:cNvSpPr/>
          <p:nvPr/>
        </p:nvSpPr>
        <p:spPr>
          <a:xfrm>
            <a:off x="968693" y="5299115"/>
            <a:ext cx="555427" cy="555427"/>
          </a:xfrm>
          <a:prstGeom prst="roundRect">
            <a:avLst>
              <a:gd name="adj" fmla="val 6668"/>
            </a:avLst>
          </a:prstGeom>
          <a:solidFill>
            <a:srgbClr val="315251"/>
          </a:solidFill>
          <a:ln/>
        </p:spPr>
        <p:txBody>
          <a:bodyPr/>
          <a:lstStyle/>
          <a:p>
            <a:endParaRPr lang="en-IN"/>
          </a:p>
        </p:txBody>
      </p:sp>
      <p:sp>
        <p:nvSpPr>
          <p:cNvPr id="5" name="Text 2"/>
          <p:cNvSpPr/>
          <p:nvPr/>
        </p:nvSpPr>
        <p:spPr>
          <a:xfrm>
            <a:off x="1184672" y="5402580"/>
            <a:ext cx="123468" cy="348496"/>
          </a:xfrm>
          <a:prstGeom prst="rect">
            <a:avLst/>
          </a:prstGeom>
          <a:noFill/>
          <a:ln/>
        </p:spPr>
        <p:txBody>
          <a:bodyPr wrap="none" lIns="0" tIns="0" rIns="0" bIns="0" rtlCol="0" anchor="t"/>
          <a:lstStyle/>
          <a:p>
            <a:pPr marL="0" indent="0" algn="ctr">
              <a:lnSpc>
                <a:spcPts val="2700"/>
              </a:lnSpc>
              <a:buNone/>
            </a:pPr>
            <a:r>
              <a:rPr lang="en-US" sz="2700" dirty="0">
                <a:solidFill>
                  <a:srgbClr val="F9EEE7"/>
                </a:solidFill>
                <a:latin typeface="Quattrocento" pitchFamily="34" charset="0"/>
                <a:ea typeface="Quattrocento" pitchFamily="34" charset="-122"/>
                <a:cs typeface="Quattrocento" pitchFamily="34" charset="-120"/>
              </a:rPr>
              <a:t>1</a:t>
            </a:r>
            <a:endParaRPr lang="en-US" sz="2700" dirty="0"/>
          </a:p>
        </p:txBody>
      </p:sp>
      <p:sp>
        <p:nvSpPr>
          <p:cNvPr id="6" name="Text 3"/>
          <p:cNvSpPr/>
          <p:nvPr/>
        </p:nvSpPr>
        <p:spPr>
          <a:xfrm>
            <a:off x="1770936" y="5299115"/>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9EEE7"/>
                </a:solidFill>
                <a:latin typeface="Quattrocento" pitchFamily="34" charset="0"/>
                <a:ea typeface="Quattrocento" pitchFamily="34" charset="-122"/>
                <a:cs typeface="Quattrocento" pitchFamily="34" charset="-120"/>
              </a:rPr>
              <a:t>Strategic Actions</a:t>
            </a:r>
            <a:endParaRPr lang="en-US" sz="2250" dirty="0"/>
          </a:p>
        </p:txBody>
      </p:sp>
      <p:sp>
        <p:nvSpPr>
          <p:cNvPr id="7" name="Text 4"/>
          <p:cNvSpPr/>
          <p:nvPr/>
        </p:nvSpPr>
        <p:spPr>
          <a:xfrm>
            <a:off x="1770936" y="5810369"/>
            <a:ext cx="3264218" cy="1580198"/>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Implement recommendations to solidify market position and enhance customer loyalty.</a:t>
            </a:r>
            <a:endParaRPr lang="en-US" sz="1900" dirty="0"/>
          </a:p>
        </p:txBody>
      </p:sp>
      <p:sp>
        <p:nvSpPr>
          <p:cNvPr id="8" name="Shape 5"/>
          <p:cNvSpPr/>
          <p:nvPr/>
        </p:nvSpPr>
        <p:spPr>
          <a:xfrm>
            <a:off x="5281970" y="5299115"/>
            <a:ext cx="555427" cy="555427"/>
          </a:xfrm>
          <a:prstGeom prst="roundRect">
            <a:avLst>
              <a:gd name="adj" fmla="val 6668"/>
            </a:avLst>
          </a:prstGeom>
          <a:solidFill>
            <a:srgbClr val="315251"/>
          </a:solidFill>
          <a:ln/>
        </p:spPr>
        <p:txBody>
          <a:bodyPr/>
          <a:lstStyle/>
          <a:p>
            <a:endParaRPr lang="en-IN"/>
          </a:p>
        </p:txBody>
      </p:sp>
      <p:sp>
        <p:nvSpPr>
          <p:cNvPr id="9" name="Text 6"/>
          <p:cNvSpPr/>
          <p:nvPr/>
        </p:nvSpPr>
        <p:spPr>
          <a:xfrm>
            <a:off x="5466278" y="5402580"/>
            <a:ext cx="186809" cy="348496"/>
          </a:xfrm>
          <a:prstGeom prst="rect">
            <a:avLst/>
          </a:prstGeom>
          <a:noFill/>
          <a:ln/>
        </p:spPr>
        <p:txBody>
          <a:bodyPr wrap="none" lIns="0" tIns="0" rIns="0" bIns="0" rtlCol="0" anchor="t"/>
          <a:lstStyle/>
          <a:p>
            <a:pPr marL="0" indent="0" algn="ctr">
              <a:lnSpc>
                <a:spcPts val="2700"/>
              </a:lnSpc>
              <a:buNone/>
            </a:pPr>
            <a:r>
              <a:rPr lang="en-US" sz="2700" dirty="0">
                <a:solidFill>
                  <a:srgbClr val="F9EEE7"/>
                </a:solidFill>
                <a:latin typeface="Quattrocento" pitchFamily="34" charset="0"/>
                <a:ea typeface="Quattrocento" pitchFamily="34" charset="-122"/>
                <a:cs typeface="Quattrocento" pitchFamily="34" charset="-120"/>
              </a:rPr>
              <a:t>2</a:t>
            </a:r>
            <a:endParaRPr lang="en-US" sz="2700" dirty="0"/>
          </a:p>
        </p:txBody>
      </p:sp>
      <p:sp>
        <p:nvSpPr>
          <p:cNvPr id="10" name="Text 7"/>
          <p:cNvSpPr/>
          <p:nvPr/>
        </p:nvSpPr>
        <p:spPr>
          <a:xfrm>
            <a:off x="6084213" y="5299115"/>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9EEE7"/>
                </a:solidFill>
                <a:latin typeface="Quattrocento" pitchFamily="34" charset="0"/>
                <a:ea typeface="Quattrocento" pitchFamily="34" charset="-122"/>
                <a:cs typeface="Quattrocento" pitchFamily="34" charset="-120"/>
              </a:rPr>
              <a:t>Align with Trends</a:t>
            </a:r>
            <a:endParaRPr lang="en-US" sz="2250" dirty="0"/>
          </a:p>
        </p:txBody>
      </p:sp>
      <p:sp>
        <p:nvSpPr>
          <p:cNvPr id="11" name="Text 8"/>
          <p:cNvSpPr/>
          <p:nvPr/>
        </p:nvSpPr>
        <p:spPr>
          <a:xfrm>
            <a:off x="6084213" y="5810369"/>
            <a:ext cx="3264218" cy="1185148"/>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Focus on customer experience and current fashion trends.</a:t>
            </a:r>
            <a:endParaRPr lang="en-US" sz="1900" dirty="0"/>
          </a:p>
        </p:txBody>
      </p:sp>
      <p:sp>
        <p:nvSpPr>
          <p:cNvPr id="12" name="Shape 9"/>
          <p:cNvSpPr/>
          <p:nvPr/>
        </p:nvSpPr>
        <p:spPr>
          <a:xfrm>
            <a:off x="9595247" y="5299115"/>
            <a:ext cx="555427" cy="555427"/>
          </a:xfrm>
          <a:prstGeom prst="roundRect">
            <a:avLst>
              <a:gd name="adj" fmla="val 6668"/>
            </a:avLst>
          </a:prstGeom>
          <a:solidFill>
            <a:srgbClr val="315251"/>
          </a:solidFill>
          <a:ln/>
        </p:spPr>
        <p:txBody>
          <a:bodyPr/>
          <a:lstStyle/>
          <a:p>
            <a:endParaRPr lang="en-IN"/>
          </a:p>
        </p:txBody>
      </p:sp>
      <p:sp>
        <p:nvSpPr>
          <p:cNvPr id="13" name="Text 10"/>
          <p:cNvSpPr/>
          <p:nvPr/>
        </p:nvSpPr>
        <p:spPr>
          <a:xfrm>
            <a:off x="9778127" y="5402580"/>
            <a:ext cx="189667" cy="348496"/>
          </a:xfrm>
          <a:prstGeom prst="rect">
            <a:avLst/>
          </a:prstGeom>
          <a:noFill/>
          <a:ln/>
        </p:spPr>
        <p:txBody>
          <a:bodyPr wrap="none" lIns="0" tIns="0" rIns="0" bIns="0" rtlCol="0" anchor="t"/>
          <a:lstStyle/>
          <a:p>
            <a:pPr marL="0" indent="0" algn="ctr">
              <a:lnSpc>
                <a:spcPts val="2700"/>
              </a:lnSpc>
              <a:buNone/>
            </a:pPr>
            <a:r>
              <a:rPr lang="en-US" sz="2700" dirty="0">
                <a:solidFill>
                  <a:srgbClr val="F9EEE7"/>
                </a:solidFill>
                <a:latin typeface="Quattrocento" pitchFamily="34" charset="0"/>
                <a:ea typeface="Quattrocento" pitchFamily="34" charset="-122"/>
                <a:cs typeface="Quattrocento" pitchFamily="34" charset="-120"/>
              </a:rPr>
              <a:t>3</a:t>
            </a:r>
            <a:endParaRPr lang="en-US" sz="2700" dirty="0"/>
          </a:p>
        </p:txBody>
      </p:sp>
      <p:sp>
        <p:nvSpPr>
          <p:cNvPr id="14" name="Text 11"/>
          <p:cNvSpPr/>
          <p:nvPr/>
        </p:nvSpPr>
        <p:spPr>
          <a:xfrm>
            <a:off x="10397490" y="5299115"/>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9EEE7"/>
                </a:solidFill>
                <a:latin typeface="Quattrocento" pitchFamily="34" charset="0"/>
                <a:ea typeface="Quattrocento" pitchFamily="34" charset="-122"/>
                <a:cs typeface="Quattrocento" pitchFamily="34" charset="-120"/>
              </a:rPr>
              <a:t>Long-Term Growth</a:t>
            </a:r>
            <a:endParaRPr lang="en-US" sz="2250" dirty="0"/>
          </a:p>
        </p:txBody>
      </p:sp>
      <p:sp>
        <p:nvSpPr>
          <p:cNvPr id="15" name="Text 12"/>
          <p:cNvSpPr/>
          <p:nvPr/>
        </p:nvSpPr>
        <p:spPr>
          <a:xfrm>
            <a:off x="10397490" y="5810369"/>
            <a:ext cx="3264218" cy="1185148"/>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Secure Myntra's leadership in India's online fashion market.</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981"/>
          </a:xfrm>
          <a:prstGeom prst="rect">
            <a:avLst/>
          </a:prstGeom>
        </p:spPr>
      </p:pic>
      <p:sp>
        <p:nvSpPr>
          <p:cNvPr id="3" name="Text 0"/>
          <p:cNvSpPr/>
          <p:nvPr/>
        </p:nvSpPr>
        <p:spPr>
          <a:xfrm>
            <a:off x="737830" y="579715"/>
            <a:ext cx="4960620" cy="619958"/>
          </a:xfrm>
          <a:prstGeom prst="rect">
            <a:avLst/>
          </a:prstGeom>
          <a:noFill/>
          <a:ln/>
        </p:spPr>
        <p:txBody>
          <a:bodyPr wrap="none" lIns="0" tIns="0" rIns="0" bIns="0" rtlCol="0" anchor="t"/>
          <a:lstStyle/>
          <a:p>
            <a:pPr marL="0" indent="0">
              <a:lnSpc>
                <a:spcPts val="4850"/>
              </a:lnSpc>
              <a:buNone/>
            </a:pPr>
            <a:r>
              <a:rPr lang="en-US" sz="3900" dirty="0">
                <a:solidFill>
                  <a:srgbClr val="FFD9BE"/>
                </a:solidFill>
                <a:latin typeface="Quattrocento" pitchFamily="34" charset="0"/>
                <a:ea typeface="Quattrocento" pitchFamily="34" charset="-122"/>
                <a:cs typeface="Quattrocento" pitchFamily="34" charset="-120"/>
              </a:rPr>
              <a:t>Unique Selling Points</a:t>
            </a:r>
            <a:endParaRPr lang="en-US" sz="3900" dirty="0"/>
          </a:p>
        </p:txBody>
      </p:sp>
      <p:pic>
        <p:nvPicPr>
          <p:cNvPr id="4" name="Image 1" descr="preencoded.png"/>
          <p:cNvPicPr>
            <a:picLocks noChangeAspect="1"/>
          </p:cNvPicPr>
          <p:nvPr/>
        </p:nvPicPr>
        <p:blipFill>
          <a:blip r:embed="rId4"/>
          <a:stretch>
            <a:fillRect/>
          </a:stretch>
        </p:blipFill>
        <p:spPr>
          <a:xfrm>
            <a:off x="737830" y="1515904"/>
            <a:ext cx="526971" cy="526971"/>
          </a:xfrm>
          <a:prstGeom prst="rect">
            <a:avLst/>
          </a:prstGeom>
        </p:spPr>
      </p:pic>
      <p:sp>
        <p:nvSpPr>
          <p:cNvPr id="5" name="Text 1"/>
          <p:cNvSpPr/>
          <p:nvPr/>
        </p:nvSpPr>
        <p:spPr>
          <a:xfrm>
            <a:off x="737830" y="2253615"/>
            <a:ext cx="2480310" cy="309920"/>
          </a:xfrm>
          <a:prstGeom prst="rect">
            <a:avLst/>
          </a:prstGeom>
          <a:noFill/>
          <a:ln/>
        </p:spPr>
        <p:txBody>
          <a:bodyPr wrap="none" lIns="0" tIns="0" rIns="0" bIns="0" rtlCol="0" anchor="t"/>
          <a:lstStyle/>
          <a:p>
            <a:pPr marL="0" indent="0" algn="l">
              <a:lnSpc>
                <a:spcPts val="2400"/>
              </a:lnSpc>
              <a:buNone/>
            </a:pPr>
            <a:r>
              <a:rPr lang="en-US" sz="1950" dirty="0">
                <a:solidFill>
                  <a:srgbClr val="F9EEE7"/>
                </a:solidFill>
                <a:latin typeface="Quattrocento" pitchFamily="34" charset="0"/>
                <a:ea typeface="Quattrocento" pitchFamily="34" charset="-122"/>
                <a:cs typeface="Quattrocento" pitchFamily="34" charset="-120"/>
              </a:rPr>
              <a:t>Extensive Catalog</a:t>
            </a:r>
            <a:endParaRPr lang="en-US" sz="1950" dirty="0"/>
          </a:p>
        </p:txBody>
      </p:sp>
      <p:sp>
        <p:nvSpPr>
          <p:cNvPr id="6" name="Text 2"/>
          <p:cNvSpPr/>
          <p:nvPr/>
        </p:nvSpPr>
        <p:spPr>
          <a:xfrm>
            <a:off x="737830" y="2689979"/>
            <a:ext cx="7668339" cy="674608"/>
          </a:xfrm>
          <a:prstGeom prst="rect">
            <a:avLst/>
          </a:prstGeom>
          <a:noFill/>
          <a:ln/>
        </p:spPr>
        <p:txBody>
          <a:bodyPr wrap="square" lIns="0" tIns="0" rIns="0" bIns="0" rtlCol="0" anchor="t"/>
          <a:lstStyle/>
          <a:p>
            <a:pPr marL="0" indent="0" algn="l">
              <a:lnSpc>
                <a:spcPts val="2650"/>
              </a:lnSpc>
              <a:buNone/>
            </a:pPr>
            <a:r>
              <a:rPr lang="en-US" sz="1650" dirty="0">
                <a:solidFill>
                  <a:srgbClr val="F9EEE7"/>
                </a:solidFill>
                <a:latin typeface="Quattrocento" pitchFamily="34" charset="0"/>
                <a:ea typeface="Quattrocento" pitchFamily="34" charset="-122"/>
                <a:cs typeface="Quattrocento" pitchFamily="34" charset="-120"/>
              </a:rPr>
              <a:t>Over 5,000 brands, including exclusive partnerships with international and Indian brands.</a:t>
            </a:r>
            <a:endParaRPr lang="en-US" sz="1650" dirty="0"/>
          </a:p>
        </p:txBody>
      </p:sp>
      <p:pic>
        <p:nvPicPr>
          <p:cNvPr id="7" name="Image 2" descr="preencoded.png"/>
          <p:cNvPicPr>
            <a:picLocks noChangeAspect="1"/>
          </p:cNvPicPr>
          <p:nvPr/>
        </p:nvPicPr>
        <p:blipFill>
          <a:blip r:embed="rId5"/>
          <a:stretch>
            <a:fillRect/>
          </a:stretch>
        </p:blipFill>
        <p:spPr>
          <a:xfrm>
            <a:off x="737830" y="3997047"/>
            <a:ext cx="526971" cy="526971"/>
          </a:xfrm>
          <a:prstGeom prst="rect">
            <a:avLst/>
          </a:prstGeom>
        </p:spPr>
      </p:pic>
      <p:sp>
        <p:nvSpPr>
          <p:cNvPr id="8" name="Text 3"/>
          <p:cNvSpPr/>
          <p:nvPr/>
        </p:nvSpPr>
        <p:spPr>
          <a:xfrm>
            <a:off x="737830" y="4734758"/>
            <a:ext cx="2480310" cy="309920"/>
          </a:xfrm>
          <a:prstGeom prst="rect">
            <a:avLst/>
          </a:prstGeom>
          <a:noFill/>
          <a:ln/>
        </p:spPr>
        <p:txBody>
          <a:bodyPr wrap="none" lIns="0" tIns="0" rIns="0" bIns="0" rtlCol="0" anchor="t"/>
          <a:lstStyle/>
          <a:p>
            <a:pPr marL="0" indent="0" algn="l">
              <a:lnSpc>
                <a:spcPts val="2400"/>
              </a:lnSpc>
              <a:buNone/>
            </a:pPr>
            <a:r>
              <a:rPr lang="en-US" sz="1950" dirty="0">
                <a:solidFill>
                  <a:srgbClr val="F9EEE7"/>
                </a:solidFill>
                <a:latin typeface="Quattrocento" pitchFamily="34" charset="0"/>
                <a:ea typeface="Quattrocento" pitchFamily="34" charset="-122"/>
                <a:cs typeface="Quattrocento" pitchFamily="34" charset="-120"/>
              </a:rPr>
              <a:t>Fashion Forward</a:t>
            </a:r>
            <a:endParaRPr lang="en-US" sz="1950" dirty="0"/>
          </a:p>
        </p:txBody>
      </p:sp>
      <p:sp>
        <p:nvSpPr>
          <p:cNvPr id="9" name="Text 4"/>
          <p:cNvSpPr/>
          <p:nvPr/>
        </p:nvSpPr>
        <p:spPr>
          <a:xfrm>
            <a:off x="737830" y="5171123"/>
            <a:ext cx="7668339" cy="337304"/>
          </a:xfrm>
          <a:prstGeom prst="rect">
            <a:avLst/>
          </a:prstGeom>
          <a:noFill/>
          <a:ln/>
        </p:spPr>
        <p:txBody>
          <a:bodyPr wrap="none" lIns="0" tIns="0" rIns="0" bIns="0" rtlCol="0" anchor="t"/>
          <a:lstStyle/>
          <a:p>
            <a:pPr marL="0" indent="0" algn="l">
              <a:lnSpc>
                <a:spcPts val="2650"/>
              </a:lnSpc>
              <a:buNone/>
            </a:pPr>
            <a:r>
              <a:rPr lang="en-US" sz="1650" dirty="0">
                <a:solidFill>
                  <a:srgbClr val="F9EEE7"/>
                </a:solidFill>
                <a:latin typeface="Quattrocento" pitchFamily="34" charset="0"/>
                <a:ea typeface="Quattrocento" pitchFamily="34" charset="-122"/>
                <a:cs typeface="Quattrocento" pitchFamily="34" charset="-120"/>
              </a:rPr>
              <a:t>Strong emphasis on trendy collections and frequent updates.</a:t>
            </a:r>
            <a:endParaRPr lang="en-US" sz="1650" dirty="0"/>
          </a:p>
        </p:txBody>
      </p:sp>
      <p:pic>
        <p:nvPicPr>
          <p:cNvPr id="10" name="Image 3" descr="preencoded.png"/>
          <p:cNvPicPr>
            <a:picLocks noChangeAspect="1"/>
          </p:cNvPicPr>
          <p:nvPr/>
        </p:nvPicPr>
        <p:blipFill>
          <a:blip r:embed="rId6"/>
          <a:stretch>
            <a:fillRect/>
          </a:stretch>
        </p:blipFill>
        <p:spPr>
          <a:xfrm>
            <a:off x="737830" y="6140887"/>
            <a:ext cx="526971" cy="526971"/>
          </a:xfrm>
          <a:prstGeom prst="rect">
            <a:avLst/>
          </a:prstGeom>
        </p:spPr>
      </p:pic>
      <p:sp>
        <p:nvSpPr>
          <p:cNvPr id="11" name="Text 5"/>
          <p:cNvSpPr/>
          <p:nvPr/>
        </p:nvSpPr>
        <p:spPr>
          <a:xfrm>
            <a:off x="737830" y="6878598"/>
            <a:ext cx="2480310" cy="309920"/>
          </a:xfrm>
          <a:prstGeom prst="rect">
            <a:avLst/>
          </a:prstGeom>
          <a:noFill/>
          <a:ln/>
        </p:spPr>
        <p:txBody>
          <a:bodyPr wrap="none" lIns="0" tIns="0" rIns="0" bIns="0" rtlCol="0" anchor="t"/>
          <a:lstStyle/>
          <a:p>
            <a:pPr marL="0" indent="0" algn="l">
              <a:lnSpc>
                <a:spcPts val="2400"/>
              </a:lnSpc>
              <a:buNone/>
            </a:pPr>
            <a:r>
              <a:rPr lang="en-US" sz="1950" dirty="0">
                <a:solidFill>
                  <a:srgbClr val="F9EEE7"/>
                </a:solidFill>
                <a:latin typeface="Quattrocento" pitchFamily="34" charset="0"/>
                <a:ea typeface="Quattrocento" pitchFamily="34" charset="-122"/>
                <a:cs typeface="Quattrocento" pitchFamily="34" charset="-120"/>
              </a:rPr>
              <a:t>Seasonal Sales</a:t>
            </a:r>
            <a:endParaRPr lang="en-US" sz="1950" dirty="0"/>
          </a:p>
        </p:txBody>
      </p:sp>
      <p:sp>
        <p:nvSpPr>
          <p:cNvPr id="12" name="Text 6"/>
          <p:cNvSpPr/>
          <p:nvPr/>
        </p:nvSpPr>
        <p:spPr>
          <a:xfrm>
            <a:off x="737830" y="7314962"/>
            <a:ext cx="7668339" cy="337304"/>
          </a:xfrm>
          <a:prstGeom prst="rect">
            <a:avLst/>
          </a:prstGeom>
          <a:noFill/>
          <a:ln/>
        </p:spPr>
        <p:txBody>
          <a:bodyPr wrap="none" lIns="0" tIns="0" rIns="0" bIns="0" rtlCol="0" anchor="t"/>
          <a:lstStyle/>
          <a:p>
            <a:pPr marL="0" indent="0" algn="l">
              <a:lnSpc>
                <a:spcPts val="2650"/>
              </a:lnSpc>
              <a:buNone/>
            </a:pPr>
            <a:r>
              <a:rPr lang="en-US" sz="1650" dirty="0">
                <a:solidFill>
                  <a:srgbClr val="F9EEE7"/>
                </a:solidFill>
                <a:latin typeface="Quattrocento" pitchFamily="34" charset="0"/>
                <a:ea typeface="Quattrocento" pitchFamily="34" charset="-122"/>
                <a:cs typeface="Quattrocento" pitchFamily="34" charset="-120"/>
              </a:rPr>
              <a:t>Known for sales like "End of Reason Sale" with exclusive promotions.</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968693" y="661800"/>
            <a:ext cx="9410581" cy="726043"/>
          </a:xfrm>
          <a:prstGeom prst="rect">
            <a:avLst/>
          </a:prstGeom>
          <a:noFill/>
          <a:ln/>
        </p:spPr>
        <p:txBody>
          <a:bodyPr wrap="none" lIns="0" tIns="0" rIns="0" bIns="0" rtlCol="0" anchor="t"/>
          <a:lstStyle/>
          <a:p>
            <a:pPr marL="0" indent="0">
              <a:lnSpc>
                <a:spcPts val="5700"/>
              </a:lnSpc>
              <a:buNone/>
            </a:pPr>
            <a:r>
              <a:rPr lang="en-US" sz="4550" dirty="0">
                <a:solidFill>
                  <a:srgbClr val="FFD9BE"/>
                </a:solidFill>
                <a:latin typeface="Quattrocento" pitchFamily="34" charset="0"/>
                <a:ea typeface="Quattrocento" pitchFamily="34" charset="-122"/>
                <a:cs typeface="Quattrocento" pitchFamily="34" charset="-120"/>
              </a:rPr>
              <a:t>Customer Demographics and Reach</a:t>
            </a:r>
            <a:endParaRPr lang="en-US" sz="4550" dirty="0"/>
          </a:p>
        </p:txBody>
      </p:sp>
      <p:sp>
        <p:nvSpPr>
          <p:cNvPr id="3" name="Text 1"/>
          <p:cNvSpPr/>
          <p:nvPr/>
        </p:nvSpPr>
        <p:spPr>
          <a:xfrm>
            <a:off x="673144" y="1812300"/>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Age Group</a:t>
            </a:r>
            <a:endParaRPr lang="en-US" sz="2250" dirty="0"/>
          </a:p>
        </p:txBody>
      </p:sp>
      <p:sp>
        <p:nvSpPr>
          <p:cNvPr id="4" name="Text 2"/>
          <p:cNvSpPr/>
          <p:nvPr/>
        </p:nvSpPr>
        <p:spPr>
          <a:xfrm>
            <a:off x="664954" y="2260655"/>
            <a:ext cx="6458937" cy="790099"/>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 Primary Audience: 18–35 years (millennials and Gen Z).</a:t>
            </a:r>
          </a:p>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 Secondary Audience: 36–50 years (working professionals and families)</a:t>
            </a:r>
            <a:endParaRPr lang="en-US" sz="1900" dirty="0"/>
          </a:p>
        </p:txBody>
      </p:sp>
      <p:sp>
        <p:nvSpPr>
          <p:cNvPr id="5" name="Text 3"/>
          <p:cNvSpPr/>
          <p:nvPr/>
        </p:nvSpPr>
        <p:spPr>
          <a:xfrm>
            <a:off x="7433309" y="1879775"/>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Geographical Reach</a:t>
            </a:r>
            <a:endParaRPr lang="en-US" sz="2250" dirty="0"/>
          </a:p>
        </p:txBody>
      </p:sp>
      <p:sp>
        <p:nvSpPr>
          <p:cNvPr id="6" name="Text 4"/>
          <p:cNvSpPr/>
          <p:nvPr/>
        </p:nvSpPr>
        <p:spPr>
          <a:xfrm>
            <a:off x="7452807" y="2360745"/>
            <a:ext cx="6970599" cy="790099"/>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Pan-India presence, delivering to urban and semi-urban areas.</a:t>
            </a:r>
            <a:endParaRPr lang="en-US" sz="1900" dirty="0"/>
          </a:p>
        </p:txBody>
      </p:sp>
      <p:sp>
        <p:nvSpPr>
          <p:cNvPr id="7" name="Text 1">
            <a:extLst>
              <a:ext uri="{FF2B5EF4-FFF2-40B4-BE49-F238E27FC236}">
                <a16:creationId xmlns:a16="http://schemas.microsoft.com/office/drawing/2014/main" id="{580A62C9-B12D-321B-7FFD-57FC9AB2BCF9}"/>
              </a:ext>
            </a:extLst>
          </p:cNvPr>
          <p:cNvSpPr/>
          <p:nvPr/>
        </p:nvSpPr>
        <p:spPr>
          <a:xfrm>
            <a:off x="664955" y="6510469"/>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Location</a:t>
            </a:r>
            <a:endParaRPr lang="en-US" sz="2250" dirty="0"/>
          </a:p>
        </p:txBody>
      </p:sp>
      <p:sp>
        <p:nvSpPr>
          <p:cNvPr id="8" name="Text 1">
            <a:extLst>
              <a:ext uri="{FF2B5EF4-FFF2-40B4-BE49-F238E27FC236}">
                <a16:creationId xmlns:a16="http://schemas.microsoft.com/office/drawing/2014/main" id="{B38AEFFE-5BF1-6666-C5ED-F3B33251FE7E}"/>
              </a:ext>
            </a:extLst>
          </p:cNvPr>
          <p:cNvSpPr/>
          <p:nvPr/>
        </p:nvSpPr>
        <p:spPr>
          <a:xfrm>
            <a:off x="673144" y="4997275"/>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Income Level</a:t>
            </a:r>
            <a:endParaRPr lang="en-US" sz="2250" dirty="0"/>
          </a:p>
        </p:txBody>
      </p:sp>
      <p:sp>
        <p:nvSpPr>
          <p:cNvPr id="9" name="Text 1">
            <a:extLst>
              <a:ext uri="{FF2B5EF4-FFF2-40B4-BE49-F238E27FC236}">
                <a16:creationId xmlns:a16="http://schemas.microsoft.com/office/drawing/2014/main" id="{076BC028-8925-299C-7CDE-B435DD911010}"/>
              </a:ext>
            </a:extLst>
          </p:cNvPr>
          <p:cNvSpPr/>
          <p:nvPr/>
        </p:nvSpPr>
        <p:spPr>
          <a:xfrm>
            <a:off x="673144" y="3780293"/>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Gender</a:t>
            </a:r>
            <a:endParaRPr lang="en-US" sz="2250" dirty="0"/>
          </a:p>
        </p:txBody>
      </p:sp>
      <p:sp>
        <p:nvSpPr>
          <p:cNvPr id="10" name="Text 2">
            <a:extLst>
              <a:ext uri="{FF2B5EF4-FFF2-40B4-BE49-F238E27FC236}">
                <a16:creationId xmlns:a16="http://schemas.microsoft.com/office/drawing/2014/main" id="{C50700DD-3D91-79FF-C98E-0A4870B9F6D4}"/>
              </a:ext>
            </a:extLst>
          </p:cNvPr>
          <p:cNvSpPr/>
          <p:nvPr/>
        </p:nvSpPr>
        <p:spPr>
          <a:xfrm>
            <a:off x="673144" y="6894690"/>
            <a:ext cx="6493227" cy="790099"/>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 Strong in Tier 1 cities (e.g., Bengaluru, Mumbai, Delhi).</a:t>
            </a:r>
          </a:p>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 Growing in Tier 2/3 cities (e.g., Jaipur, Lucknow).</a:t>
            </a:r>
            <a:endParaRPr lang="en-US" sz="1900" dirty="0"/>
          </a:p>
        </p:txBody>
      </p:sp>
      <p:sp>
        <p:nvSpPr>
          <p:cNvPr id="11" name="Text 2">
            <a:extLst>
              <a:ext uri="{FF2B5EF4-FFF2-40B4-BE49-F238E27FC236}">
                <a16:creationId xmlns:a16="http://schemas.microsoft.com/office/drawing/2014/main" id="{0FABE5B4-C71B-5C0B-B54C-3226AB3EF38A}"/>
              </a:ext>
            </a:extLst>
          </p:cNvPr>
          <p:cNvSpPr/>
          <p:nvPr/>
        </p:nvSpPr>
        <p:spPr>
          <a:xfrm>
            <a:off x="673144" y="5445630"/>
            <a:ext cx="6458937" cy="790099"/>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Middle-class and upper-middle-class with disposable income.</a:t>
            </a:r>
            <a:endParaRPr lang="en-US" sz="1900" dirty="0"/>
          </a:p>
        </p:txBody>
      </p:sp>
      <p:sp>
        <p:nvSpPr>
          <p:cNvPr id="12" name="Text 2">
            <a:extLst>
              <a:ext uri="{FF2B5EF4-FFF2-40B4-BE49-F238E27FC236}">
                <a16:creationId xmlns:a16="http://schemas.microsoft.com/office/drawing/2014/main" id="{FCC3CD90-3633-B45A-3643-83570537BB94}"/>
              </a:ext>
            </a:extLst>
          </p:cNvPr>
          <p:cNvSpPr/>
          <p:nvPr/>
        </p:nvSpPr>
        <p:spPr>
          <a:xfrm>
            <a:off x="664953" y="4199894"/>
            <a:ext cx="6458936" cy="623351"/>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Women: 60%  Men: 35%  Kids: 5% (growing segment).</a:t>
            </a:r>
            <a:endParaRPr lang="en-US" sz="1900" dirty="0"/>
          </a:p>
        </p:txBody>
      </p:sp>
      <p:sp>
        <p:nvSpPr>
          <p:cNvPr id="13" name="Text 2">
            <a:extLst>
              <a:ext uri="{FF2B5EF4-FFF2-40B4-BE49-F238E27FC236}">
                <a16:creationId xmlns:a16="http://schemas.microsoft.com/office/drawing/2014/main" id="{E0A3AF64-6264-85E5-3161-ED6E7BF60BC2}"/>
              </a:ext>
            </a:extLst>
          </p:cNvPr>
          <p:cNvSpPr/>
          <p:nvPr/>
        </p:nvSpPr>
        <p:spPr>
          <a:xfrm>
            <a:off x="7484575" y="3681541"/>
            <a:ext cx="6938831" cy="1891647"/>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 Website: Primary shopping channel.</a:t>
            </a:r>
          </a:p>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 Mobile App: Millions of downloads; highly popular among users.</a:t>
            </a:r>
          </a:p>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 Social Media: Active on Instagram, Facebook, Twitter, and YouTube.</a:t>
            </a:r>
            <a:endParaRPr lang="en-US" sz="1900" dirty="0"/>
          </a:p>
        </p:txBody>
      </p:sp>
      <p:sp>
        <p:nvSpPr>
          <p:cNvPr id="14" name="Text 2">
            <a:extLst>
              <a:ext uri="{FF2B5EF4-FFF2-40B4-BE49-F238E27FC236}">
                <a16:creationId xmlns:a16="http://schemas.microsoft.com/office/drawing/2014/main" id="{59804903-64F2-6D21-1547-AAEFD1AB8723}"/>
              </a:ext>
            </a:extLst>
          </p:cNvPr>
          <p:cNvSpPr/>
          <p:nvPr/>
        </p:nvSpPr>
        <p:spPr>
          <a:xfrm>
            <a:off x="7506512" y="6634053"/>
            <a:ext cx="6938830" cy="1290747"/>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- 50M+ monthly active users.</a:t>
            </a:r>
          </a:p>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 Significant sales during End of Reason Sale (EORS) and festive events.</a:t>
            </a:r>
            <a:endParaRPr lang="en-US" sz="1900" dirty="0"/>
          </a:p>
        </p:txBody>
      </p:sp>
      <p:sp>
        <p:nvSpPr>
          <p:cNvPr id="16" name="Text 3">
            <a:extLst>
              <a:ext uri="{FF2B5EF4-FFF2-40B4-BE49-F238E27FC236}">
                <a16:creationId xmlns:a16="http://schemas.microsoft.com/office/drawing/2014/main" id="{10B09556-0C5F-3123-08BD-7512C084F153}"/>
              </a:ext>
            </a:extLst>
          </p:cNvPr>
          <p:cNvSpPr/>
          <p:nvPr/>
        </p:nvSpPr>
        <p:spPr>
          <a:xfrm>
            <a:off x="7506512" y="6127357"/>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Key Metrics</a:t>
            </a:r>
            <a:endParaRPr lang="en-US" sz="2250" dirty="0"/>
          </a:p>
        </p:txBody>
      </p:sp>
      <p:sp>
        <p:nvSpPr>
          <p:cNvPr id="17" name="Text 3">
            <a:extLst>
              <a:ext uri="{FF2B5EF4-FFF2-40B4-BE49-F238E27FC236}">
                <a16:creationId xmlns:a16="http://schemas.microsoft.com/office/drawing/2014/main" id="{4ED6C1DC-258B-69A2-E182-EF1E86E72D9C}"/>
              </a:ext>
            </a:extLst>
          </p:cNvPr>
          <p:cNvSpPr/>
          <p:nvPr/>
        </p:nvSpPr>
        <p:spPr>
          <a:xfrm>
            <a:off x="7474744" y="3268673"/>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FD9BE"/>
                </a:solidFill>
                <a:latin typeface="Quattrocento" pitchFamily="34" charset="0"/>
                <a:ea typeface="Quattrocento" pitchFamily="34" charset="-122"/>
                <a:cs typeface="Quattrocento" pitchFamily="34" charset="-120"/>
              </a:rPr>
              <a:t>Digital Platforms</a:t>
            </a:r>
            <a:endParaRPr lang="en-US" sz="2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55856-332E-4BB1-DE5D-AE7FD9F8A27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18C5D1D-870B-0AD6-C419-FE28529945E4}"/>
              </a:ext>
            </a:extLst>
          </p:cNvPr>
          <p:cNvPicPr>
            <a:picLocks noChangeAspect="1"/>
          </p:cNvPicPr>
          <p:nvPr/>
        </p:nvPicPr>
        <p:blipFill>
          <a:blip r:embed="rId3"/>
          <a:stretch>
            <a:fillRect/>
          </a:stretch>
        </p:blipFill>
        <p:spPr>
          <a:xfrm>
            <a:off x="-29613" y="0"/>
            <a:ext cx="5486400" cy="8229600"/>
          </a:xfrm>
          <a:prstGeom prst="rect">
            <a:avLst/>
          </a:prstGeom>
        </p:spPr>
      </p:pic>
      <p:sp>
        <p:nvSpPr>
          <p:cNvPr id="3" name="Text 0">
            <a:extLst>
              <a:ext uri="{FF2B5EF4-FFF2-40B4-BE49-F238E27FC236}">
                <a16:creationId xmlns:a16="http://schemas.microsoft.com/office/drawing/2014/main" id="{E14DD7EA-2965-AB2A-B05E-6394587796C1}"/>
              </a:ext>
            </a:extLst>
          </p:cNvPr>
          <p:cNvSpPr/>
          <p:nvPr/>
        </p:nvSpPr>
        <p:spPr>
          <a:xfrm>
            <a:off x="6233738" y="1816094"/>
            <a:ext cx="7415927" cy="2004060"/>
          </a:xfrm>
          <a:prstGeom prst="rect">
            <a:avLst/>
          </a:prstGeom>
          <a:noFill/>
          <a:ln/>
        </p:spPr>
        <p:txBody>
          <a:bodyPr wrap="square" lIns="0" tIns="0" rIns="0" bIns="0" rtlCol="0" anchor="t"/>
          <a:lstStyle/>
          <a:p>
            <a:pPr marL="0" indent="0" algn="ctr">
              <a:lnSpc>
                <a:spcPts val="7850"/>
              </a:lnSpc>
              <a:buNone/>
            </a:pPr>
            <a:r>
              <a:rPr lang="en-US" sz="6300" dirty="0">
                <a:solidFill>
                  <a:srgbClr val="FFD9BE"/>
                </a:solidFill>
                <a:latin typeface="Quattrocento" pitchFamily="34" charset="0"/>
                <a:ea typeface="Quattrocento" pitchFamily="34" charset="-122"/>
                <a:cs typeface="Quattrocento" pitchFamily="34" charset="-120"/>
              </a:rPr>
              <a:t>TASK-I</a:t>
            </a:r>
          </a:p>
          <a:p>
            <a:pPr marL="0" indent="0" algn="ctr">
              <a:lnSpc>
                <a:spcPts val="7850"/>
              </a:lnSpc>
              <a:buNone/>
            </a:pPr>
            <a:br>
              <a:rPr lang="en-US" sz="6300" dirty="0">
                <a:solidFill>
                  <a:srgbClr val="FFD9BE"/>
                </a:solidFill>
                <a:latin typeface="Quattrocento" pitchFamily="34" charset="0"/>
                <a:ea typeface="Quattrocento" pitchFamily="34" charset="-122"/>
                <a:cs typeface="Quattrocento" pitchFamily="34" charset="-120"/>
              </a:rPr>
            </a:br>
            <a:r>
              <a:rPr lang="en-US" sz="6000" dirty="0">
                <a:solidFill>
                  <a:srgbClr val="FFD9BE"/>
                </a:solidFill>
                <a:latin typeface="Quattrocento" pitchFamily="34" charset="0"/>
                <a:ea typeface="Quattrocento" pitchFamily="34" charset="-122"/>
                <a:cs typeface="Quattrocento" pitchFamily="34" charset="-120"/>
              </a:rPr>
              <a:t>SOCIAL MEDIA AND REVIEW ANALYSIS</a:t>
            </a:r>
            <a:endParaRPr lang="en-US" sz="6000" dirty="0"/>
          </a:p>
        </p:txBody>
      </p:sp>
      <p:sp>
        <p:nvSpPr>
          <p:cNvPr id="4" name="Text 1">
            <a:extLst>
              <a:ext uri="{FF2B5EF4-FFF2-40B4-BE49-F238E27FC236}">
                <a16:creationId xmlns:a16="http://schemas.microsoft.com/office/drawing/2014/main" id="{430C4E20-B8C8-7B51-1EF5-86BE35D53E52}"/>
              </a:ext>
            </a:extLst>
          </p:cNvPr>
          <p:cNvSpPr/>
          <p:nvPr/>
        </p:nvSpPr>
        <p:spPr>
          <a:xfrm>
            <a:off x="864037" y="4157067"/>
            <a:ext cx="7415927" cy="1580198"/>
          </a:xfrm>
          <a:prstGeom prst="rect">
            <a:avLst/>
          </a:prstGeom>
          <a:noFill/>
          <a:ln/>
        </p:spPr>
        <p:txBody>
          <a:bodyPr wrap="square" lIns="0" tIns="0" rIns="0" bIns="0" rtlCol="0" anchor="t"/>
          <a:lstStyle/>
          <a:p>
            <a:pPr marL="0" indent="0">
              <a:lnSpc>
                <a:spcPts val="3100"/>
              </a:lnSpc>
              <a:buNone/>
            </a:pPr>
            <a:endParaRPr lang="en-US" sz="1900" dirty="0"/>
          </a:p>
        </p:txBody>
      </p:sp>
    </p:spTree>
    <p:extLst>
      <p:ext uri="{BB962C8B-B14F-4D97-AF65-F5344CB8AC3E}">
        <p14:creationId xmlns:p14="http://schemas.microsoft.com/office/powerpoint/2010/main" val="1641527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31625" y="664964"/>
            <a:ext cx="7453551" cy="1420654"/>
          </a:xfrm>
          <a:prstGeom prst="rect">
            <a:avLst/>
          </a:prstGeom>
          <a:noFill/>
          <a:ln/>
        </p:spPr>
        <p:txBody>
          <a:bodyPr wrap="square" lIns="0" tIns="0" rIns="0" bIns="0" rtlCol="0" anchor="t"/>
          <a:lstStyle/>
          <a:p>
            <a:pPr marL="0" indent="0">
              <a:lnSpc>
                <a:spcPts val="5550"/>
              </a:lnSpc>
              <a:buNone/>
            </a:pPr>
            <a:r>
              <a:rPr lang="en-US" sz="4450" dirty="0">
                <a:solidFill>
                  <a:srgbClr val="FFD9BE"/>
                </a:solidFill>
                <a:latin typeface="Quattrocento" pitchFamily="34" charset="0"/>
                <a:ea typeface="Quattrocento" pitchFamily="34" charset="-122"/>
                <a:cs typeface="Quattrocento" pitchFamily="34" charset="-120"/>
              </a:rPr>
              <a:t>Social Media Analysis Overview</a:t>
            </a:r>
            <a:endParaRPr lang="en-US" sz="4450" dirty="0"/>
          </a:p>
        </p:txBody>
      </p:sp>
      <p:sp>
        <p:nvSpPr>
          <p:cNvPr id="4" name="Shape 1"/>
          <p:cNvSpPr/>
          <p:nvPr/>
        </p:nvSpPr>
        <p:spPr>
          <a:xfrm>
            <a:off x="6331625" y="2719507"/>
            <a:ext cx="543401" cy="543401"/>
          </a:xfrm>
          <a:prstGeom prst="roundRect">
            <a:avLst>
              <a:gd name="adj" fmla="val 6667"/>
            </a:avLst>
          </a:prstGeom>
          <a:solidFill>
            <a:srgbClr val="315251"/>
          </a:solidFill>
          <a:ln/>
        </p:spPr>
        <p:txBody>
          <a:bodyPr/>
          <a:lstStyle/>
          <a:p>
            <a:endParaRPr lang="en-IN"/>
          </a:p>
        </p:txBody>
      </p:sp>
      <p:sp>
        <p:nvSpPr>
          <p:cNvPr id="5" name="Text 2"/>
          <p:cNvSpPr/>
          <p:nvPr/>
        </p:nvSpPr>
        <p:spPr>
          <a:xfrm>
            <a:off x="6542961" y="2820710"/>
            <a:ext cx="120729" cy="340995"/>
          </a:xfrm>
          <a:prstGeom prst="rect">
            <a:avLst/>
          </a:prstGeom>
          <a:noFill/>
          <a:ln/>
        </p:spPr>
        <p:txBody>
          <a:bodyPr wrap="none" lIns="0" tIns="0" rIns="0" bIns="0" rtlCol="0" anchor="t"/>
          <a:lstStyle/>
          <a:p>
            <a:pPr marL="0" indent="0" algn="ctr">
              <a:lnSpc>
                <a:spcPts val="2650"/>
              </a:lnSpc>
              <a:buNone/>
            </a:pPr>
            <a:r>
              <a:rPr lang="en-US" sz="2650" dirty="0">
                <a:solidFill>
                  <a:srgbClr val="F9EEE7"/>
                </a:solidFill>
                <a:latin typeface="Quattrocento" pitchFamily="34" charset="0"/>
                <a:ea typeface="Quattrocento" pitchFamily="34" charset="-122"/>
                <a:cs typeface="Quattrocento" pitchFamily="34" charset="-120"/>
              </a:rPr>
              <a:t>1</a:t>
            </a:r>
            <a:endParaRPr lang="en-US" sz="2650" dirty="0"/>
          </a:p>
        </p:txBody>
      </p:sp>
      <p:sp>
        <p:nvSpPr>
          <p:cNvPr id="6" name="Text 3"/>
          <p:cNvSpPr/>
          <p:nvPr/>
        </p:nvSpPr>
        <p:spPr>
          <a:xfrm>
            <a:off x="7116485" y="2719507"/>
            <a:ext cx="2841308" cy="355044"/>
          </a:xfrm>
          <a:prstGeom prst="rect">
            <a:avLst/>
          </a:prstGeom>
          <a:noFill/>
          <a:ln/>
        </p:spPr>
        <p:txBody>
          <a:bodyPr wrap="none" lIns="0" tIns="0" rIns="0" bIns="0" rtlCol="0" anchor="t"/>
          <a:lstStyle/>
          <a:p>
            <a:pPr marL="0" indent="0">
              <a:lnSpc>
                <a:spcPts val="2750"/>
              </a:lnSpc>
              <a:buNone/>
            </a:pPr>
            <a:r>
              <a:rPr lang="en-US" sz="2200" dirty="0">
                <a:solidFill>
                  <a:srgbClr val="F9EEE7"/>
                </a:solidFill>
                <a:latin typeface="Quattrocento" pitchFamily="34" charset="0"/>
                <a:ea typeface="Quattrocento" pitchFamily="34" charset="-122"/>
                <a:cs typeface="Quattrocento" pitchFamily="34" charset="-120"/>
              </a:rPr>
              <a:t>Importance</a:t>
            </a:r>
            <a:endParaRPr lang="en-US" sz="2200" dirty="0"/>
          </a:p>
        </p:txBody>
      </p:sp>
      <p:sp>
        <p:nvSpPr>
          <p:cNvPr id="7" name="Text 4"/>
          <p:cNvSpPr/>
          <p:nvPr/>
        </p:nvSpPr>
        <p:spPr>
          <a:xfrm>
            <a:off x="7116485" y="3219450"/>
            <a:ext cx="6668691" cy="772954"/>
          </a:xfrm>
          <a:prstGeom prst="rect">
            <a:avLst/>
          </a:prstGeom>
          <a:noFill/>
          <a:ln/>
        </p:spPr>
        <p:txBody>
          <a:bodyPr wrap="square" lIns="0" tIns="0" rIns="0" bIns="0" rtlCol="0" anchor="t"/>
          <a:lstStyle/>
          <a:p>
            <a:pPr marL="0" indent="0">
              <a:lnSpc>
                <a:spcPts val="3000"/>
              </a:lnSpc>
              <a:buNone/>
            </a:pPr>
            <a:r>
              <a:rPr lang="en-US" sz="1900" dirty="0">
                <a:solidFill>
                  <a:srgbClr val="F9EEE7"/>
                </a:solidFill>
                <a:latin typeface="Quattrocento" pitchFamily="34" charset="0"/>
                <a:ea typeface="Quattrocento" pitchFamily="34" charset="-122"/>
                <a:cs typeface="Quattrocento" pitchFamily="34" charset="-120"/>
              </a:rPr>
              <a:t>Reflects real-time consumer insights and direct feedback on brand interactions.</a:t>
            </a:r>
            <a:endParaRPr lang="en-US" sz="1900" dirty="0"/>
          </a:p>
        </p:txBody>
      </p:sp>
      <p:sp>
        <p:nvSpPr>
          <p:cNvPr id="8" name="Shape 5"/>
          <p:cNvSpPr/>
          <p:nvPr/>
        </p:nvSpPr>
        <p:spPr>
          <a:xfrm>
            <a:off x="6331625" y="4505563"/>
            <a:ext cx="543401" cy="543401"/>
          </a:xfrm>
          <a:prstGeom prst="roundRect">
            <a:avLst>
              <a:gd name="adj" fmla="val 6667"/>
            </a:avLst>
          </a:prstGeom>
          <a:solidFill>
            <a:srgbClr val="315251"/>
          </a:solidFill>
          <a:ln/>
        </p:spPr>
        <p:txBody>
          <a:bodyPr/>
          <a:lstStyle/>
          <a:p>
            <a:endParaRPr lang="en-IN"/>
          </a:p>
        </p:txBody>
      </p:sp>
      <p:sp>
        <p:nvSpPr>
          <p:cNvPr id="9" name="Text 6"/>
          <p:cNvSpPr/>
          <p:nvPr/>
        </p:nvSpPr>
        <p:spPr>
          <a:xfrm>
            <a:off x="6511885" y="4606766"/>
            <a:ext cx="182761" cy="340995"/>
          </a:xfrm>
          <a:prstGeom prst="rect">
            <a:avLst/>
          </a:prstGeom>
          <a:noFill/>
          <a:ln/>
        </p:spPr>
        <p:txBody>
          <a:bodyPr wrap="none" lIns="0" tIns="0" rIns="0" bIns="0" rtlCol="0" anchor="t"/>
          <a:lstStyle/>
          <a:p>
            <a:pPr marL="0" indent="0" algn="ctr">
              <a:lnSpc>
                <a:spcPts val="2650"/>
              </a:lnSpc>
              <a:buNone/>
            </a:pPr>
            <a:r>
              <a:rPr lang="en-US" sz="2650" dirty="0">
                <a:solidFill>
                  <a:srgbClr val="F9EEE7"/>
                </a:solidFill>
                <a:latin typeface="Quattrocento" pitchFamily="34" charset="0"/>
                <a:ea typeface="Quattrocento" pitchFamily="34" charset="-122"/>
                <a:cs typeface="Quattrocento" pitchFamily="34" charset="-120"/>
              </a:rPr>
              <a:t>2</a:t>
            </a:r>
            <a:endParaRPr lang="en-US" sz="2650" dirty="0"/>
          </a:p>
        </p:txBody>
      </p:sp>
      <p:sp>
        <p:nvSpPr>
          <p:cNvPr id="10" name="Text 7"/>
          <p:cNvSpPr/>
          <p:nvPr/>
        </p:nvSpPr>
        <p:spPr>
          <a:xfrm>
            <a:off x="7116485" y="4505563"/>
            <a:ext cx="2841308" cy="355044"/>
          </a:xfrm>
          <a:prstGeom prst="rect">
            <a:avLst/>
          </a:prstGeom>
          <a:noFill/>
          <a:ln/>
        </p:spPr>
        <p:txBody>
          <a:bodyPr wrap="none" lIns="0" tIns="0" rIns="0" bIns="0" rtlCol="0" anchor="t"/>
          <a:lstStyle/>
          <a:p>
            <a:pPr marL="0" indent="0">
              <a:lnSpc>
                <a:spcPts val="2750"/>
              </a:lnSpc>
              <a:buNone/>
            </a:pPr>
            <a:r>
              <a:rPr lang="en-US" sz="2200" dirty="0">
                <a:solidFill>
                  <a:srgbClr val="F9EEE7"/>
                </a:solidFill>
                <a:latin typeface="Quattrocento" pitchFamily="34" charset="0"/>
                <a:ea typeface="Quattrocento" pitchFamily="34" charset="-122"/>
                <a:cs typeface="Quattrocento" pitchFamily="34" charset="-120"/>
              </a:rPr>
              <a:t>Platforms</a:t>
            </a:r>
            <a:endParaRPr lang="en-US" sz="2200" dirty="0"/>
          </a:p>
        </p:txBody>
      </p:sp>
      <p:sp>
        <p:nvSpPr>
          <p:cNvPr id="11" name="Text 8"/>
          <p:cNvSpPr/>
          <p:nvPr/>
        </p:nvSpPr>
        <p:spPr>
          <a:xfrm>
            <a:off x="7116485" y="5005507"/>
            <a:ext cx="6668691" cy="772954"/>
          </a:xfrm>
          <a:prstGeom prst="rect">
            <a:avLst/>
          </a:prstGeom>
          <a:noFill/>
          <a:ln/>
        </p:spPr>
        <p:txBody>
          <a:bodyPr wrap="square" lIns="0" tIns="0" rIns="0" bIns="0" rtlCol="0" anchor="t"/>
          <a:lstStyle/>
          <a:p>
            <a:pPr marL="0" indent="0">
              <a:lnSpc>
                <a:spcPts val="3000"/>
              </a:lnSpc>
              <a:buNone/>
            </a:pPr>
            <a:r>
              <a:rPr lang="en-US" sz="1900" dirty="0">
                <a:solidFill>
                  <a:srgbClr val="F9EEE7"/>
                </a:solidFill>
                <a:latin typeface="Quattrocento" pitchFamily="34" charset="0"/>
                <a:ea typeface="Quattrocento" pitchFamily="34" charset="-122"/>
                <a:cs typeface="Quattrocento" pitchFamily="34" charset="-120"/>
              </a:rPr>
              <a:t>Instagram, Twitter, Facebook, and Google Reviews for diverse feedback.</a:t>
            </a:r>
            <a:endParaRPr lang="en-US" sz="1900" dirty="0"/>
          </a:p>
        </p:txBody>
      </p:sp>
      <p:sp>
        <p:nvSpPr>
          <p:cNvPr id="12" name="Shape 9"/>
          <p:cNvSpPr/>
          <p:nvPr/>
        </p:nvSpPr>
        <p:spPr>
          <a:xfrm>
            <a:off x="6331625" y="6291620"/>
            <a:ext cx="543401" cy="543401"/>
          </a:xfrm>
          <a:prstGeom prst="roundRect">
            <a:avLst>
              <a:gd name="adj" fmla="val 6667"/>
            </a:avLst>
          </a:prstGeom>
          <a:solidFill>
            <a:srgbClr val="315251"/>
          </a:solidFill>
          <a:ln/>
        </p:spPr>
        <p:txBody>
          <a:bodyPr/>
          <a:lstStyle/>
          <a:p>
            <a:endParaRPr lang="en-IN"/>
          </a:p>
        </p:txBody>
      </p:sp>
      <p:sp>
        <p:nvSpPr>
          <p:cNvPr id="13" name="Text 10"/>
          <p:cNvSpPr/>
          <p:nvPr/>
        </p:nvSpPr>
        <p:spPr>
          <a:xfrm>
            <a:off x="6510576" y="6392823"/>
            <a:ext cx="185499" cy="340995"/>
          </a:xfrm>
          <a:prstGeom prst="rect">
            <a:avLst/>
          </a:prstGeom>
          <a:noFill/>
          <a:ln/>
        </p:spPr>
        <p:txBody>
          <a:bodyPr wrap="none" lIns="0" tIns="0" rIns="0" bIns="0" rtlCol="0" anchor="t"/>
          <a:lstStyle/>
          <a:p>
            <a:pPr marL="0" indent="0" algn="ctr">
              <a:lnSpc>
                <a:spcPts val="2650"/>
              </a:lnSpc>
              <a:buNone/>
            </a:pPr>
            <a:r>
              <a:rPr lang="en-US" sz="2650" dirty="0">
                <a:solidFill>
                  <a:srgbClr val="F9EEE7"/>
                </a:solidFill>
                <a:latin typeface="Quattrocento" pitchFamily="34" charset="0"/>
                <a:ea typeface="Quattrocento" pitchFamily="34" charset="-122"/>
                <a:cs typeface="Quattrocento" pitchFamily="34" charset="-120"/>
              </a:rPr>
              <a:t>3</a:t>
            </a:r>
            <a:endParaRPr lang="en-US" sz="2650" dirty="0"/>
          </a:p>
        </p:txBody>
      </p:sp>
      <p:sp>
        <p:nvSpPr>
          <p:cNvPr id="14" name="Text 11"/>
          <p:cNvSpPr/>
          <p:nvPr/>
        </p:nvSpPr>
        <p:spPr>
          <a:xfrm>
            <a:off x="7116485" y="6291620"/>
            <a:ext cx="2841308" cy="355044"/>
          </a:xfrm>
          <a:prstGeom prst="rect">
            <a:avLst/>
          </a:prstGeom>
          <a:noFill/>
          <a:ln/>
        </p:spPr>
        <p:txBody>
          <a:bodyPr wrap="none" lIns="0" tIns="0" rIns="0" bIns="0" rtlCol="0" anchor="t"/>
          <a:lstStyle/>
          <a:p>
            <a:pPr marL="0" indent="0">
              <a:lnSpc>
                <a:spcPts val="2750"/>
              </a:lnSpc>
              <a:buNone/>
            </a:pPr>
            <a:r>
              <a:rPr lang="en-US" sz="2200" dirty="0">
                <a:solidFill>
                  <a:srgbClr val="F9EEE7"/>
                </a:solidFill>
                <a:latin typeface="Quattrocento" pitchFamily="34" charset="0"/>
                <a:ea typeface="Quattrocento" pitchFamily="34" charset="-122"/>
                <a:cs typeface="Quattrocento" pitchFamily="34" charset="-120"/>
              </a:rPr>
              <a:t>Focus</a:t>
            </a:r>
            <a:endParaRPr lang="en-US" sz="2200" dirty="0"/>
          </a:p>
        </p:txBody>
      </p:sp>
      <p:sp>
        <p:nvSpPr>
          <p:cNvPr id="15" name="Text 12"/>
          <p:cNvSpPr/>
          <p:nvPr/>
        </p:nvSpPr>
        <p:spPr>
          <a:xfrm>
            <a:off x="7116485" y="6791563"/>
            <a:ext cx="6668691" cy="772954"/>
          </a:xfrm>
          <a:prstGeom prst="rect">
            <a:avLst/>
          </a:prstGeom>
          <a:noFill/>
          <a:ln/>
        </p:spPr>
        <p:txBody>
          <a:bodyPr wrap="square" lIns="0" tIns="0" rIns="0" bIns="0" rtlCol="0" anchor="t"/>
          <a:lstStyle/>
          <a:p>
            <a:pPr marL="0" indent="0">
              <a:lnSpc>
                <a:spcPts val="3000"/>
              </a:lnSpc>
              <a:buNone/>
            </a:pPr>
            <a:r>
              <a:rPr lang="en-US" sz="1900" dirty="0">
                <a:solidFill>
                  <a:srgbClr val="F9EEE7"/>
                </a:solidFill>
                <a:latin typeface="Quattrocento" pitchFamily="34" charset="0"/>
                <a:ea typeface="Quattrocento" pitchFamily="34" charset="-122"/>
                <a:cs typeface="Quattrocento" pitchFamily="34" charset="-120"/>
              </a:rPr>
              <a:t>Monitor trends, gauge public opinion, and identify areas of strength or concern.</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899047"/>
            <a:ext cx="6384012" cy="726043"/>
          </a:xfrm>
          <a:prstGeom prst="rect">
            <a:avLst/>
          </a:prstGeom>
          <a:noFill/>
          <a:ln/>
        </p:spPr>
        <p:txBody>
          <a:bodyPr wrap="none" lIns="0" tIns="0" rIns="0" bIns="0" rtlCol="0" anchor="t"/>
          <a:lstStyle/>
          <a:p>
            <a:pPr marL="0" indent="0">
              <a:lnSpc>
                <a:spcPts val="5700"/>
              </a:lnSpc>
              <a:buNone/>
            </a:pPr>
            <a:r>
              <a:rPr lang="en-US" sz="4550" dirty="0">
                <a:solidFill>
                  <a:srgbClr val="FFD9BE"/>
                </a:solidFill>
                <a:latin typeface="Quattrocento" pitchFamily="34" charset="0"/>
                <a:ea typeface="Quattrocento" pitchFamily="34" charset="-122"/>
                <a:cs typeface="Quattrocento" pitchFamily="34" charset="-120"/>
              </a:rPr>
              <a:t>Key Hashtags and Topics</a:t>
            </a:r>
            <a:endParaRPr lang="en-US" sz="4550" dirty="0"/>
          </a:p>
        </p:txBody>
      </p:sp>
      <p:sp>
        <p:nvSpPr>
          <p:cNvPr id="4" name="Shape 1"/>
          <p:cNvSpPr/>
          <p:nvPr/>
        </p:nvSpPr>
        <p:spPr>
          <a:xfrm>
            <a:off x="6350437" y="2995374"/>
            <a:ext cx="7415927" cy="3335179"/>
          </a:xfrm>
          <a:prstGeom prst="roundRect">
            <a:avLst>
              <a:gd name="adj" fmla="val 1110"/>
            </a:avLst>
          </a:prstGeom>
          <a:noFill/>
          <a:ln w="15240">
            <a:solidFill>
              <a:srgbClr val="FFFFFF">
                <a:alpha val="24000"/>
              </a:srgbClr>
            </a:solidFill>
            <a:prstDash val="solid"/>
          </a:ln>
        </p:spPr>
        <p:txBody>
          <a:bodyPr/>
          <a:lstStyle/>
          <a:p>
            <a:endParaRPr lang="en-IN"/>
          </a:p>
        </p:txBody>
      </p:sp>
      <p:sp>
        <p:nvSpPr>
          <p:cNvPr id="5" name="Shape 2"/>
          <p:cNvSpPr/>
          <p:nvPr/>
        </p:nvSpPr>
        <p:spPr>
          <a:xfrm>
            <a:off x="6365677" y="3010614"/>
            <a:ext cx="7385447" cy="1101566"/>
          </a:xfrm>
          <a:prstGeom prst="rect">
            <a:avLst/>
          </a:prstGeom>
          <a:solidFill>
            <a:srgbClr val="FFFFFF">
              <a:alpha val="4000"/>
            </a:srgbClr>
          </a:solidFill>
          <a:ln/>
        </p:spPr>
        <p:txBody>
          <a:bodyPr/>
          <a:lstStyle/>
          <a:p>
            <a:endParaRPr lang="en-IN"/>
          </a:p>
        </p:txBody>
      </p:sp>
      <p:sp>
        <p:nvSpPr>
          <p:cNvPr id="6" name="Text 3"/>
          <p:cNvSpPr/>
          <p:nvPr/>
        </p:nvSpPr>
        <p:spPr>
          <a:xfrm>
            <a:off x="6612493" y="3166348"/>
            <a:ext cx="3195280" cy="395049"/>
          </a:xfrm>
          <a:prstGeom prst="rect">
            <a:avLst/>
          </a:prstGeom>
          <a:noFill/>
          <a:ln/>
        </p:spPr>
        <p:txBody>
          <a:bodyPr wrap="non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Brand-Specific</a:t>
            </a:r>
            <a:endParaRPr lang="en-US" sz="1900" dirty="0"/>
          </a:p>
        </p:txBody>
      </p:sp>
      <p:sp>
        <p:nvSpPr>
          <p:cNvPr id="7" name="Text 4"/>
          <p:cNvSpPr/>
          <p:nvPr/>
        </p:nvSpPr>
        <p:spPr>
          <a:xfrm>
            <a:off x="10309027" y="3166348"/>
            <a:ext cx="3195280" cy="790099"/>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#Myntra, #MyntraSale, #MyntraFashion</a:t>
            </a:r>
            <a:endParaRPr lang="en-US" sz="1900" dirty="0"/>
          </a:p>
        </p:txBody>
      </p:sp>
      <p:sp>
        <p:nvSpPr>
          <p:cNvPr id="8" name="Shape 5"/>
          <p:cNvSpPr/>
          <p:nvPr/>
        </p:nvSpPr>
        <p:spPr>
          <a:xfrm>
            <a:off x="6365677" y="4112181"/>
            <a:ext cx="7385447" cy="1101566"/>
          </a:xfrm>
          <a:prstGeom prst="rect">
            <a:avLst/>
          </a:prstGeom>
          <a:solidFill>
            <a:srgbClr val="000000">
              <a:alpha val="4000"/>
            </a:srgbClr>
          </a:solidFill>
          <a:ln/>
        </p:spPr>
        <p:txBody>
          <a:bodyPr/>
          <a:lstStyle/>
          <a:p>
            <a:endParaRPr lang="en-IN"/>
          </a:p>
        </p:txBody>
      </p:sp>
      <p:sp>
        <p:nvSpPr>
          <p:cNvPr id="9" name="Text 6"/>
          <p:cNvSpPr/>
          <p:nvPr/>
        </p:nvSpPr>
        <p:spPr>
          <a:xfrm>
            <a:off x="6612493" y="4267914"/>
            <a:ext cx="3195280" cy="395049"/>
          </a:xfrm>
          <a:prstGeom prst="rect">
            <a:avLst/>
          </a:prstGeom>
          <a:noFill/>
          <a:ln/>
        </p:spPr>
        <p:txBody>
          <a:bodyPr wrap="non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Fashion-Centric</a:t>
            </a:r>
            <a:endParaRPr lang="en-US" sz="1900" dirty="0"/>
          </a:p>
        </p:txBody>
      </p:sp>
      <p:sp>
        <p:nvSpPr>
          <p:cNvPr id="10" name="Text 7"/>
          <p:cNvSpPr/>
          <p:nvPr/>
        </p:nvSpPr>
        <p:spPr>
          <a:xfrm>
            <a:off x="10309027" y="4267914"/>
            <a:ext cx="3195280" cy="790099"/>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#fashion, #style, #ethnicwear, #casualwear</a:t>
            </a:r>
            <a:endParaRPr lang="en-US" sz="1900" dirty="0"/>
          </a:p>
        </p:txBody>
      </p:sp>
      <p:sp>
        <p:nvSpPr>
          <p:cNvPr id="11" name="Shape 8"/>
          <p:cNvSpPr/>
          <p:nvPr/>
        </p:nvSpPr>
        <p:spPr>
          <a:xfrm>
            <a:off x="6365677" y="5213747"/>
            <a:ext cx="7385447" cy="1101566"/>
          </a:xfrm>
          <a:prstGeom prst="rect">
            <a:avLst/>
          </a:prstGeom>
          <a:solidFill>
            <a:srgbClr val="FFFFFF">
              <a:alpha val="4000"/>
            </a:srgbClr>
          </a:solidFill>
          <a:ln/>
        </p:spPr>
        <p:txBody>
          <a:bodyPr/>
          <a:lstStyle/>
          <a:p>
            <a:endParaRPr lang="en-IN"/>
          </a:p>
        </p:txBody>
      </p:sp>
      <p:sp>
        <p:nvSpPr>
          <p:cNvPr id="12" name="Text 9"/>
          <p:cNvSpPr/>
          <p:nvPr/>
        </p:nvSpPr>
        <p:spPr>
          <a:xfrm>
            <a:off x="6612493" y="5369481"/>
            <a:ext cx="3195280" cy="395049"/>
          </a:xfrm>
          <a:prstGeom prst="rect">
            <a:avLst/>
          </a:prstGeom>
          <a:noFill/>
          <a:ln/>
        </p:spPr>
        <p:txBody>
          <a:bodyPr wrap="non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Customer Experiences</a:t>
            </a:r>
            <a:endParaRPr lang="en-US" sz="1900" dirty="0"/>
          </a:p>
        </p:txBody>
      </p:sp>
      <p:sp>
        <p:nvSpPr>
          <p:cNvPr id="13" name="Text 10"/>
          <p:cNvSpPr/>
          <p:nvPr/>
        </p:nvSpPr>
        <p:spPr>
          <a:xfrm>
            <a:off x="10309027" y="5369481"/>
            <a:ext cx="3195280" cy="790099"/>
          </a:xfrm>
          <a:prstGeom prst="rect">
            <a:avLst/>
          </a:prstGeom>
          <a:noFill/>
          <a:ln/>
        </p:spPr>
        <p:txBody>
          <a:bodyPr wrap="square" lIns="0" tIns="0" rIns="0" bIns="0" rtlCol="0" anchor="t"/>
          <a:lstStyle/>
          <a:p>
            <a:pPr marL="0" indent="0">
              <a:lnSpc>
                <a:spcPts val="3100"/>
              </a:lnSpc>
              <a:buNone/>
            </a:pPr>
            <a:r>
              <a:rPr lang="en-US" sz="1900" dirty="0">
                <a:solidFill>
                  <a:srgbClr val="F9EEE7"/>
                </a:solidFill>
                <a:latin typeface="Quattrocento" pitchFamily="34" charset="0"/>
                <a:ea typeface="Quattrocento" pitchFamily="34" charset="-122"/>
                <a:cs typeface="Quattrocento" pitchFamily="34" charset="-120"/>
              </a:rPr>
              <a:t>#onlineshopping, #fashionhaul</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12003</TotalTime>
  <Words>2485</Words>
  <Application>Microsoft Office PowerPoint</Application>
  <PresentationFormat>Custom</PresentationFormat>
  <Paragraphs>424</Paragraphs>
  <Slides>45</Slides>
  <Notes>45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Quattrocento</vt:lpstr>
      <vt:lpstr>Quattrocento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anc8649</cp:lastModifiedBy>
  <cp:revision>24</cp:revision>
  <dcterms:created xsi:type="dcterms:W3CDTF">2024-10-30T13:00:57Z</dcterms:created>
  <dcterms:modified xsi:type="dcterms:W3CDTF">2024-12-15T11:19:05Z</dcterms:modified>
</cp:coreProperties>
</file>